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  <p:sldMasterId id="2147483648" r:id="rId5"/>
  </p:sldMasterIdLst>
  <p:sldIdLst>
    <p:sldId id="256" r:id="rId6"/>
    <p:sldId id="258" r:id="rId7"/>
    <p:sldId id="270" r:id="rId8"/>
    <p:sldId id="265" r:id="rId9"/>
    <p:sldId id="271" r:id="rId10"/>
    <p:sldId id="276" r:id="rId11"/>
    <p:sldId id="266" r:id="rId12"/>
    <p:sldId id="274" r:id="rId13"/>
    <p:sldId id="275" r:id="rId14"/>
    <p:sldId id="277" r:id="rId15"/>
    <p:sldId id="280" r:id="rId16"/>
    <p:sldId id="279" r:id="rId17"/>
    <p:sldId id="267" r:id="rId18"/>
    <p:sldId id="278" r:id="rId19"/>
    <p:sldId id="259" r:id="rId20"/>
    <p:sldId id="260" r:id="rId21"/>
    <p:sldId id="261" r:id="rId22"/>
    <p:sldId id="272" r:id="rId23"/>
    <p:sldId id="262" r:id="rId24"/>
    <p:sldId id="263" r:id="rId25"/>
    <p:sldId id="269" r:id="rId26"/>
    <p:sldId id="273" r:id="rId2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D050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7C4569-BEBA-8352-793F-64800CC2B609}" v="7" dt="2023-07-05T14:13:18.531"/>
    <p1510:client id="{3C128ACE-DF27-845B-6377-07E990A2062A}" v="50" dt="2023-07-05T09:33:28.415"/>
    <p1510:client id="{14DE0DD9-16DD-9BAC-C975-F978580C4083}" v="45" dt="2023-07-05T09:09:40.865"/>
    <p1510:client id="{3765884F-A443-9F85-3BCC-798359D881C9}" v="30" dt="2023-07-05T05:40:49.825"/>
    <p1510:client id="{29C67B52-857D-B1D2-8849-3E9BAE0536C4}" v="1423" dt="2023-07-05T12:13:37.169"/>
    <p1510:client id="{38435720-A567-4694-AD03-97F721DF4523}" v="291" dt="2023-07-05T12:35:21.942"/>
    <p1510:client id="{87277EF9-6041-4462-8453-9E4AEAC2CF40}" v="21" dt="2023-07-05T05:38:00.737"/>
    <p1510:client id="{9A90EDEE-9EF3-74C1-6047-46008E6FAC11}" v="677" dt="2023-07-05T14:03:14.886"/>
    <p1510:client id="{D7E722B7-74DF-465E-AA4D-61B5F117A7B9}" v="133" dt="2023-07-05T17:34:44.077"/>
    <p1510:client id="{EBCDFC36-972C-A4AC-E273-B9A89898A1AC}" v="3" dt="2023-07-06T05:08:38.975"/>
    <p1510:client id="{F963A70C-804A-6010-EF59-46089842626A}" v="536" dt="2023-07-05T09:27:13.4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4" d="100"/>
          <a:sy n="54" d="100"/>
        </p:scale>
        <p:origin x="81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148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512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303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5CDED-7CCF-41E9-8B16-D225075A8DE2}" type="datetimeFigureOut">
              <a:rPr lang="ko-KR" altLang="en-US" smtClean="0"/>
              <a:t>2023-07-06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F622C-60F3-44CA-8863-658460B982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72364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5CDED-7CCF-41E9-8B16-D225075A8DE2}" type="datetimeFigureOut">
              <a:rPr lang="ko-KR" altLang="en-US" smtClean="0"/>
              <a:t>2023-07-06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F622C-60F3-44CA-8863-658460B982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34310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5CDED-7CCF-41E9-8B16-D225075A8DE2}" type="datetimeFigureOut">
              <a:rPr lang="ko-KR" altLang="en-US" smtClean="0"/>
              <a:t>2023-07-06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F622C-60F3-44CA-8863-658460B982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17784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5CDED-7CCF-41E9-8B16-D225075A8DE2}" type="datetimeFigureOut">
              <a:rPr lang="ko-KR" altLang="en-US" smtClean="0"/>
              <a:t>2023-07-06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F622C-60F3-44CA-8863-658460B982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79498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5CDED-7CCF-41E9-8B16-D225075A8DE2}" type="datetimeFigureOut">
              <a:rPr lang="ko-KR" altLang="en-US" smtClean="0"/>
              <a:t>2023-07-06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F622C-60F3-44CA-8863-658460B982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92533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5CDED-7CCF-41E9-8B16-D225075A8DE2}" type="datetimeFigureOut">
              <a:rPr lang="ko-KR" altLang="en-US" smtClean="0"/>
              <a:t>2023-07-06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F622C-60F3-44CA-8863-658460B982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42527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5CDED-7CCF-41E9-8B16-D225075A8DE2}" type="datetimeFigureOut">
              <a:rPr lang="ko-KR" altLang="en-US" smtClean="0"/>
              <a:t>2023-07-06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F622C-60F3-44CA-8863-658460B982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56267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5CDED-7CCF-41E9-8B16-D225075A8DE2}" type="datetimeFigureOut">
              <a:rPr lang="ko-KR" altLang="en-US" smtClean="0"/>
              <a:t>2023-07-06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F622C-60F3-44CA-8863-658460B982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1903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4279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5CDED-7CCF-41E9-8B16-D225075A8DE2}" type="datetimeFigureOut">
              <a:rPr lang="ko-KR" altLang="en-US" smtClean="0"/>
              <a:t>2023-07-06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F622C-60F3-44CA-8863-658460B982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99102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5CDED-7CCF-41E9-8B16-D225075A8DE2}" type="datetimeFigureOut">
              <a:rPr lang="ko-KR" altLang="en-US" smtClean="0"/>
              <a:t>2023-07-06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F622C-60F3-44CA-8863-658460B982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49108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5CDED-7CCF-41E9-8B16-D225075A8DE2}" type="datetimeFigureOut">
              <a:rPr lang="ko-KR" altLang="en-US" smtClean="0"/>
              <a:t>2023-07-06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F622C-60F3-44CA-8863-658460B982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246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799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278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086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637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369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612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892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291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B5CDED-7CCF-41E9-8B16-D225075A8DE2}" type="datetimeFigureOut">
              <a:rPr lang="ko-KR" altLang="en-US" smtClean="0"/>
              <a:t>2023-07-06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F622C-60F3-44CA-8863-658460B982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7155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2EEE8-E095-116B-D9B6-85ACB81C02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48803"/>
            <a:ext cx="9144000" cy="2387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실시간 관제 플랫폼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D0E2F3-B534-592F-5C06-DFB2E26D38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4698" y="4770894"/>
            <a:ext cx="9144000" cy="165576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ko-KR" sz="20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lt"/>
              </a:rPr>
              <a:t>2017112020 안재형</a:t>
            </a:r>
            <a:endParaRPr lang="ko-KR" sz="20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algn="r"/>
            <a:r>
              <a:rPr lang="ko-KR" altLang="en-US" sz="20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2018112173 이성훈</a:t>
            </a:r>
            <a:endParaRPr lang="ko-KR" altLang="en-US" sz="2000" dirty="0"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Calibri"/>
            </a:endParaRPr>
          </a:p>
          <a:p>
            <a:pPr algn="r"/>
            <a:r>
              <a:rPr lang="en-US" altLang="ko-KR" sz="20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lt"/>
              </a:rPr>
              <a:t>2020110483</a:t>
            </a:r>
            <a:r>
              <a:rPr lang="ko-KR" altLang="en-US" sz="20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lt"/>
              </a:rPr>
              <a:t> 이윤서</a:t>
            </a:r>
          </a:p>
          <a:p>
            <a:pPr algn="r"/>
            <a:r>
              <a:rPr lang="ko-KR" altLang="en-US" sz="20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lt"/>
              </a:rPr>
              <a:t>2020113297 김동완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1E20981-4427-37C2-F6CF-FDCE08510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2120" y="1096963"/>
            <a:ext cx="1249680" cy="12496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7E91B7-926B-47A3-BC85-43B5BCE833E4}"/>
              </a:ext>
            </a:extLst>
          </p:cNvPr>
          <p:cNvSpPr txBox="1"/>
          <p:nvPr/>
        </p:nvSpPr>
        <p:spPr>
          <a:xfrm>
            <a:off x="8687845" y="4039056"/>
            <a:ext cx="209085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Calibri"/>
              </a:rPr>
              <a:t>T8 </a:t>
            </a:r>
            <a:r>
              <a:rPr lang="ko-KR" altLang="en-US" sz="2400" dirty="0" err="1">
                <a:cs typeface="Calibri"/>
              </a:rPr>
              <a:t>빅데이터팀</a:t>
            </a:r>
            <a:endParaRPr lang="ko-KR" altLang="en-US" sz="2400" dirty="0">
              <a:ea typeface="맑은 고딕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4401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58"/>
    </mc:Choice>
    <mc:Fallback xmlns="">
      <p:transition spd="slow" advTm="585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8" descr="텍스트, 길, 야외, 장면이(가) 표시된 사진&#10;&#10;자동 생성된 설명">
            <a:extLst>
              <a:ext uri="{FF2B5EF4-FFF2-40B4-BE49-F238E27FC236}">
                <a16:creationId xmlns:a16="http://schemas.microsoft.com/office/drawing/2014/main" id="{C015813F-9A0D-590B-347E-E24E02F011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15" b="176"/>
          <a:stretch/>
        </p:blipFill>
        <p:spPr>
          <a:xfrm>
            <a:off x="1500035" y="2063609"/>
            <a:ext cx="9191929" cy="3808871"/>
          </a:xfrm>
          <a:prstGeom prst="rect">
            <a:avLst/>
          </a:prstGeom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모서리가 둥근 직사각형 16">
            <a:extLst>
              <a:ext uri="{FF2B5EF4-FFF2-40B4-BE49-F238E27FC236}">
                <a16:creationId xmlns:a16="http://schemas.microsoft.com/office/drawing/2014/main" id="{CCEDE69A-F2B6-59DE-35B3-D37A18453B45}"/>
              </a:ext>
            </a:extLst>
          </p:cNvPr>
          <p:cNvSpPr/>
          <p:nvPr/>
        </p:nvSpPr>
        <p:spPr>
          <a:xfrm>
            <a:off x="2418157" y="334403"/>
            <a:ext cx="6685204" cy="115085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모서리가 둥근 직사각형 17">
            <a:extLst>
              <a:ext uri="{FF2B5EF4-FFF2-40B4-BE49-F238E27FC236}">
                <a16:creationId xmlns:a16="http://schemas.microsoft.com/office/drawing/2014/main" id="{E638F9EC-F6DE-8569-90BE-A351050F92CC}"/>
              </a:ext>
            </a:extLst>
          </p:cNvPr>
          <p:cNvSpPr/>
          <p:nvPr/>
        </p:nvSpPr>
        <p:spPr>
          <a:xfrm>
            <a:off x="646819" y="308524"/>
            <a:ext cx="7447987" cy="1150859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75E92A9-0B40-B8C0-D5CD-5E3EC5CD1935}"/>
              </a:ext>
            </a:extLst>
          </p:cNvPr>
          <p:cNvSpPr/>
          <p:nvPr/>
        </p:nvSpPr>
        <p:spPr>
          <a:xfrm>
            <a:off x="810465" y="411221"/>
            <a:ext cx="1009532" cy="96483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b="1">
                <a:solidFill>
                  <a:srgbClr val="FFC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01</a:t>
            </a:r>
            <a:endParaRPr lang="ko-KR" altLang="en-US" sz="3000" b="1">
              <a:solidFill>
                <a:srgbClr val="FFC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4BBEAF6-6360-4439-0F8F-5CAF3F127EE6}"/>
              </a:ext>
            </a:extLst>
          </p:cNvPr>
          <p:cNvSpPr/>
          <p:nvPr/>
        </p:nvSpPr>
        <p:spPr>
          <a:xfrm>
            <a:off x="1983643" y="334403"/>
            <a:ext cx="6590408" cy="91287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스마트 아이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F92201-D1A8-FC70-7A16-7F18387E3513}"/>
              </a:ext>
            </a:extLst>
          </p:cNvPr>
          <p:cNvSpPr txBox="1"/>
          <p:nvPr/>
        </p:nvSpPr>
        <p:spPr>
          <a:xfrm>
            <a:off x="11612880" y="6357203"/>
            <a:ext cx="57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10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626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53"/>
    </mc:Choice>
    <mc:Fallback xmlns="">
      <p:transition spd="slow" advTm="11253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22053342-64D6-740F-EA8A-EA570027A462}"/>
              </a:ext>
            </a:extLst>
          </p:cNvPr>
          <p:cNvSpPr txBox="1">
            <a:spLocks/>
          </p:cNvSpPr>
          <p:nvPr/>
        </p:nvSpPr>
        <p:spPr>
          <a:xfrm>
            <a:off x="838200" y="175109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200000"/>
              </a:lnSpc>
              <a:buNone/>
            </a:pPr>
            <a:r>
              <a:rPr lang="ko-KR" altLang="en-US" sz="2000" dirty="0">
                <a:solidFill>
                  <a:schemeClr val="accent3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Noto Sans KR"/>
              </a:rPr>
              <a:t>스마트 아이</a:t>
            </a:r>
            <a:endParaRPr lang="en-US" altLang="ko-KR" sz="2000" dirty="0">
              <a:solidFill>
                <a:schemeClr val="accent3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Noto Sans KR"/>
            </a:endParaRPr>
          </a:p>
          <a:p>
            <a:pPr marL="0" indent="0" algn="ctr">
              <a:lnSpc>
                <a:spcPct val="200000"/>
              </a:lnSpc>
              <a:buNone/>
            </a:pPr>
            <a:r>
              <a:rPr lang="ko-KR" altLang="en-US" sz="2000" dirty="0">
                <a:solidFill>
                  <a:schemeClr val="accent3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Noto Sans KR"/>
              </a:rPr>
              <a:t>구역의 실질적인 데이터 수집</a:t>
            </a:r>
            <a:r>
              <a:rPr lang="en-US" altLang="ko-KR" sz="2000" dirty="0">
                <a:solidFill>
                  <a:schemeClr val="accent3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Noto Sans KR"/>
              </a:rPr>
              <a:t>·</a:t>
            </a:r>
            <a:r>
              <a:rPr lang="ko-KR" altLang="en-US" sz="2000" dirty="0">
                <a:solidFill>
                  <a:schemeClr val="accent3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Noto Sans KR"/>
              </a:rPr>
              <a:t>분석 </a:t>
            </a:r>
            <a:r>
              <a:rPr lang="en-US" altLang="ko-KR" sz="2000" dirty="0">
                <a:solidFill>
                  <a:schemeClr val="accent3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Noto Sans KR"/>
              </a:rPr>
              <a:t>&amp;</a:t>
            </a:r>
            <a:r>
              <a:rPr lang="ko-KR" altLang="en-US" sz="2000" dirty="0">
                <a:solidFill>
                  <a:schemeClr val="accent3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Noto Sans KR"/>
              </a:rPr>
              <a:t> 현장 데이터 가공</a:t>
            </a:r>
            <a:endParaRPr lang="en-US" altLang="ko-KR" sz="2000" dirty="0">
              <a:solidFill>
                <a:schemeClr val="accent3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Noto Sans KR"/>
            </a:endParaRPr>
          </a:p>
          <a:p>
            <a:pPr marL="0" indent="0" algn="ctr">
              <a:lnSpc>
                <a:spcPct val="200000"/>
              </a:lnSpc>
              <a:buNone/>
            </a:pPr>
            <a:r>
              <a:rPr lang="ko-KR" altLang="en-US" sz="2000" dirty="0">
                <a:solidFill>
                  <a:schemeClr val="accent3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Noto Sans KR"/>
              </a:rPr>
              <a:t>각 어린이 보호구역의 데이터를 추출</a:t>
            </a:r>
            <a:endParaRPr lang="en-US" altLang="ko-KR" sz="2000" dirty="0">
              <a:solidFill>
                <a:schemeClr val="accent3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Noto Sans KR"/>
            </a:endParaRPr>
          </a:p>
          <a:p>
            <a:pPr marL="0" indent="0" algn="ctr">
              <a:lnSpc>
                <a:spcPct val="200000"/>
              </a:lnSpc>
              <a:buNone/>
            </a:pPr>
            <a:r>
              <a:rPr lang="ko-KR" altLang="en-US" sz="2000" dirty="0">
                <a:solidFill>
                  <a:schemeClr val="accent3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Noto Sans KR"/>
              </a:rPr>
              <a:t>교통 안전도 분석 </a:t>
            </a:r>
            <a:r>
              <a:rPr lang="en-US" altLang="ko-KR" sz="2000" dirty="0">
                <a:solidFill>
                  <a:schemeClr val="accent3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Noto Sans KR"/>
              </a:rPr>
              <a:t>&amp;</a:t>
            </a:r>
            <a:r>
              <a:rPr lang="ko-KR" altLang="en-US" sz="2000" dirty="0">
                <a:solidFill>
                  <a:schemeClr val="accent3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Noto Sans KR"/>
              </a:rPr>
              <a:t> 시각화</a:t>
            </a:r>
            <a:endParaRPr lang="en-US" altLang="ko-KR" sz="2000" dirty="0">
              <a:solidFill>
                <a:schemeClr val="accent3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Noto Sans KR"/>
            </a:endParaRPr>
          </a:p>
          <a:p>
            <a:pPr marL="0" indent="0" algn="ctr">
              <a:lnSpc>
                <a:spcPct val="200000"/>
              </a:lnSpc>
              <a:buNone/>
            </a:pPr>
            <a:r>
              <a:rPr lang="ko-KR" altLang="en-US" sz="2000" dirty="0">
                <a:solidFill>
                  <a:schemeClr val="accent3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Noto Sans KR"/>
              </a:rPr>
              <a:t>안전도 순위 제공</a:t>
            </a:r>
            <a:endParaRPr lang="en-US" altLang="ko-KR" sz="2000" dirty="0">
              <a:solidFill>
                <a:schemeClr val="accent3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Noto Sans KR"/>
            </a:endParaRPr>
          </a:p>
          <a:p>
            <a:pPr marL="0" indent="0" algn="ctr">
              <a:lnSpc>
                <a:spcPct val="200000"/>
              </a:lnSpc>
              <a:buNone/>
            </a:pPr>
            <a:r>
              <a:rPr lang="ko-KR" altLang="en-US" sz="2000" dirty="0">
                <a:solidFill>
                  <a:schemeClr val="accent3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Noto Sans KR"/>
              </a:rPr>
              <a:t>스마트 교통안전 솔루션</a:t>
            </a:r>
            <a:endParaRPr lang="en-US" altLang="ko-KR" sz="2000" dirty="0">
              <a:solidFill>
                <a:schemeClr val="accent3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" name="모서리가 둥근 직사각형 16">
            <a:extLst>
              <a:ext uri="{FF2B5EF4-FFF2-40B4-BE49-F238E27FC236}">
                <a16:creationId xmlns:a16="http://schemas.microsoft.com/office/drawing/2014/main" id="{E9510E10-39D0-F1E0-5BBA-84A8373DD276}"/>
              </a:ext>
            </a:extLst>
          </p:cNvPr>
          <p:cNvSpPr/>
          <p:nvPr/>
        </p:nvSpPr>
        <p:spPr>
          <a:xfrm>
            <a:off x="2418157" y="334403"/>
            <a:ext cx="6685204" cy="115085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모서리가 둥근 직사각형 17">
            <a:extLst>
              <a:ext uri="{FF2B5EF4-FFF2-40B4-BE49-F238E27FC236}">
                <a16:creationId xmlns:a16="http://schemas.microsoft.com/office/drawing/2014/main" id="{220EA27D-46A1-0BFF-48C9-192516143518}"/>
              </a:ext>
            </a:extLst>
          </p:cNvPr>
          <p:cNvSpPr/>
          <p:nvPr/>
        </p:nvSpPr>
        <p:spPr>
          <a:xfrm>
            <a:off x="646819" y="308524"/>
            <a:ext cx="7447987" cy="1150859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80EFAAF2-EAD2-4994-DA74-070942710234}"/>
              </a:ext>
            </a:extLst>
          </p:cNvPr>
          <p:cNvSpPr/>
          <p:nvPr/>
        </p:nvSpPr>
        <p:spPr>
          <a:xfrm>
            <a:off x="810465" y="411221"/>
            <a:ext cx="1009532" cy="96483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b="1">
                <a:solidFill>
                  <a:srgbClr val="FFC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01</a:t>
            </a:r>
            <a:endParaRPr lang="ko-KR" altLang="en-US" sz="3000" b="1">
              <a:solidFill>
                <a:srgbClr val="FFC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3C6D752-4B01-64E9-CD04-34F3EFDEC0B0}"/>
              </a:ext>
            </a:extLst>
          </p:cNvPr>
          <p:cNvSpPr/>
          <p:nvPr/>
        </p:nvSpPr>
        <p:spPr>
          <a:xfrm>
            <a:off x="1983643" y="334403"/>
            <a:ext cx="6590408" cy="91287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통합 플랫폼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EF7BE4-B5A4-0F28-994E-2CFFF4CF790E}"/>
              </a:ext>
            </a:extLst>
          </p:cNvPr>
          <p:cNvSpPr txBox="1"/>
          <p:nvPr/>
        </p:nvSpPr>
        <p:spPr>
          <a:xfrm>
            <a:off x="11612880" y="6357203"/>
            <a:ext cx="57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11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7" name="화살표: 갈매기형 수장 6">
            <a:extLst>
              <a:ext uri="{FF2B5EF4-FFF2-40B4-BE49-F238E27FC236}">
                <a16:creationId xmlns:a16="http://schemas.microsoft.com/office/drawing/2014/main" id="{93524D9A-CFCE-6A9F-62AF-4DB972000118}"/>
              </a:ext>
            </a:extLst>
          </p:cNvPr>
          <p:cNvSpPr/>
          <p:nvPr/>
        </p:nvSpPr>
        <p:spPr>
          <a:xfrm rot="5400000">
            <a:off x="5991860" y="2367280"/>
            <a:ext cx="208280" cy="370840"/>
          </a:xfrm>
          <a:prstGeom prst="chevron">
            <a:avLst>
              <a:gd name="adj" fmla="val 73377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화살표: 갈매기형 수장 7">
            <a:extLst>
              <a:ext uri="{FF2B5EF4-FFF2-40B4-BE49-F238E27FC236}">
                <a16:creationId xmlns:a16="http://schemas.microsoft.com/office/drawing/2014/main" id="{7EB4295A-F2CE-5221-6EA5-E952789726D8}"/>
              </a:ext>
            </a:extLst>
          </p:cNvPr>
          <p:cNvSpPr/>
          <p:nvPr/>
        </p:nvSpPr>
        <p:spPr>
          <a:xfrm rot="5400000">
            <a:off x="5991860" y="3131820"/>
            <a:ext cx="208280" cy="370840"/>
          </a:xfrm>
          <a:prstGeom prst="chevron">
            <a:avLst>
              <a:gd name="adj" fmla="val 7337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화살표: 갈매기형 수장 8">
            <a:extLst>
              <a:ext uri="{FF2B5EF4-FFF2-40B4-BE49-F238E27FC236}">
                <a16:creationId xmlns:a16="http://schemas.microsoft.com/office/drawing/2014/main" id="{5D2CC982-C923-BF07-87A2-53D9D5191409}"/>
              </a:ext>
            </a:extLst>
          </p:cNvPr>
          <p:cNvSpPr/>
          <p:nvPr/>
        </p:nvSpPr>
        <p:spPr>
          <a:xfrm rot="5400000">
            <a:off x="5991860" y="3845487"/>
            <a:ext cx="208280" cy="370840"/>
          </a:xfrm>
          <a:prstGeom prst="chevron">
            <a:avLst>
              <a:gd name="adj" fmla="val 73377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화살표: 갈매기형 수장 9">
            <a:extLst>
              <a:ext uri="{FF2B5EF4-FFF2-40B4-BE49-F238E27FC236}">
                <a16:creationId xmlns:a16="http://schemas.microsoft.com/office/drawing/2014/main" id="{AF25ED0E-070C-FB93-B45A-64CBEB41219B}"/>
              </a:ext>
            </a:extLst>
          </p:cNvPr>
          <p:cNvSpPr/>
          <p:nvPr/>
        </p:nvSpPr>
        <p:spPr>
          <a:xfrm rot="5400000">
            <a:off x="5991860" y="4559154"/>
            <a:ext cx="208280" cy="370840"/>
          </a:xfrm>
          <a:prstGeom prst="chevron">
            <a:avLst>
              <a:gd name="adj" fmla="val 73377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화살표: 갈매기형 수장 10">
            <a:extLst>
              <a:ext uri="{FF2B5EF4-FFF2-40B4-BE49-F238E27FC236}">
                <a16:creationId xmlns:a16="http://schemas.microsoft.com/office/drawing/2014/main" id="{678F3EA2-4FCB-CD66-675A-C16DA1F30784}"/>
              </a:ext>
            </a:extLst>
          </p:cNvPr>
          <p:cNvSpPr/>
          <p:nvPr/>
        </p:nvSpPr>
        <p:spPr>
          <a:xfrm rot="5400000">
            <a:off x="5991860" y="5290155"/>
            <a:ext cx="208280" cy="370840"/>
          </a:xfrm>
          <a:prstGeom prst="chevron">
            <a:avLst>
              <a:gd name="adj" fmla="val 73377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7924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12"/>
    </mc:Choice>
    <mc:Fallback xmlns="">
      <p:transition spd="slow" advTm="15212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7" descr="지도, 텍스트, 아틀라스, 도표이(가) 표시된 사진&#10;&#10;자동 생성된 설명">
            <a:extLst>
              <a:ext uri="{FF2B5EF4-FFF2-40B4-BE49-F238E27FC236}">
                <a16:creationId xmlns:a16="http://schemas.microsoft.com/office/drawing/2014/main" id="{2B1910DB-62E9-460A-764F-C8CDE95378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5" t="1088"/>
          <a:stretch/>
        </p:blipFill>
        <p:spPr>
          <a:xfrm>
            <a:off x="2164080" y="1859280"/>
            <a:ext cx="7920064" cy="4084320"/>
          </a:xfrm>
          <a:prstGeom prst="rect">
            <a:avLst/>
          </a:prstGeom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모서리가 둥근 직사각형 16">
            <a:extLst>
              <a:ext uri="{FF2B5EF4-FFF2-40B4-BE49-F238E27FC236}">
                <a16:creationId xmlns:a16="http://schemas.microsoft.com/office/drawing/2014/main" id="{E9510E10-39D0-F1E0-5BBA-84A8373DD276}"/>
              </a:ext>
            </a:extLst>
          </p:cNvPr>
          <p:cNvSpPr/>
          <p:nvPr/>
        </p:nvSpPr>
        <p:spPr>
          <a:xfrm>
            <a:off x="2418157" y="334403"/>
            <a:ext cx="6685204" cy="115085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모서리가 둥근 직사각형 17">
            <a:extLst>
              <a:ext uri="{FF2B5EF4-FFF2-40B4-BE49-F238E27FC236}">
                <a16:creationId xmlns:a16="http://schemas.microsoft.com/office/drawing/2014/main" id="{220EA27D-46A1-0BFF-48C9-192516143518}"/>
              </a:ext>
            </a:extLst>
          </p:cNvPr>
          <p:cNvSpPr/>
          <p:nvPr/>
        </p:nvSpPr>
        <p:spPr>
          <a:xfrm>
            <a:off x="646819" y="308524"/>
            <a:ext cx="7447987" cy="1150859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80EFAAF2-EAD2-4994-DA74-070942710234}"/>
              </a:ext>
            </a:extLst>
          </p:cNvPr>
          <p:cNvSpPr/>
          <p:nvPr/>
        </p:nvSpPr>
        <p:spPr>
          <a:xfrm>
            <a:off x="810465" y="411221"/>
            <a:ext cx="1009532" cy="96483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b="1">
                <a:solidFill>
                  <a:srgbClr val="FFC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01</a:t>
            </a:r>
            <a:endParaRPr lang="ko-KR" altLang="en-US" sz="3000" b="1">
              <a:solidFill>
                <a:srgbClr val="FFC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3C6D752-4B01-64E9-CD04-34F3EFDEC0B0}"/>
              </a:ext>
            </a:extLst>
          </p:cNvPr>
          <p:cNvSpPr/>
          <p:nvPr/>
        </p:nvSpPr>
        <p:spPr>
          <a:xfrm>
            <a:off x="1983643" y="334403"/>
            <a:ext cx="6590408" cy="91287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통합 플랫폼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6C6EE2-3D6F-B6BD-8E09-514F8D6CDEA0}"/>
              </a:ext>
            </a:extLst>
          </p:cNvPr>
          <p:cNvSpPr txBox="1"/>
          <p:nvPr/>
        </p:nvSpPr>
        <p:spPr>
          <a:xfrm>
            <a:off x="11612880" y="6357203"/>
            <a:ext cx="57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12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6362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26"/>
    </mc:Choice>
    <mc:Fallback xmlns="">
      <p:transition spd="slow" advTm="9926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9" descr="텍스트, 스크린샷, 번호, 도표이(가) 표시된 사진&#10;&#10;자동 생성된 설명">
            <a:extLst>
              <a:ext uri="{FF2B5EF4-FFF2-40B4-BE49-F238E27FC236}">
                <a16:creationId xmlns:a16="http://schemas.microsoft.com/office/drawing/2014/main" id="{6A334995-F12E-16AB-FF28-C2984495B7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8"/>
          <a:stretch/>
        </p:blipFill>
        <p:spPr>
          <a:xfrm>
            <a:off x="2121801" y="1920240"/>
            <a:ext cx="7948397" cy="4117393"/>
          </a:xfrm>
          <a:prstGeom prst="rect">
            <a:avLst/>
          </a:prstGeom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모서리가 둥근 직사각형 16">
            <a:extLst>
              <a:ext uri="{FF2B5EF4-FFF2-40B4-BE49-F238E27FC236}">
                <a16:creationId xmlns:a16="http://schemas.microsoft.com/office/drawing/2014/main" id="{E9510E10-39D0-F1E0-5BBA-84A8373DD276}"/>
              </a:ext>
            </a:extLst>
          </p:cNvPr>
          <p:cNvSpPr/>
          <p:nvPr/>
        </p:nvSpPr>
        <p:spPr>
          <a:xfrm>
            <a:off x="2418157" y="334403"/>
            <a:ext cx="6685204" cy="115085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모서리가 둥근 직사각형 17">
            <a:extLst>
              <a:ext uri="{FF2B5EF4-FFF2-40B4-BE49-F238E27FC236}">
                <a16:creationId xmlns:a16="http://schemas.microsoft.com/office/drawing/2014/main" id="{220EA27D-46A1-0BFF-48C9-192516143518}"/>
              </a:ext>
            </a:extLst>
          </p:cNvPr>
          <p:cNvSpPr/>
          <p:nvPr/>
        </p:nvSpPr>
        <p:spPr>
          <a:xfrm>
            <a:off x="646819" y="308524"/>
            <a:ext cx="7447987" cy="1150859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80EFAAF2-EAD2-4994-DA74-070942710234}"/>
              </a:ext>
            </a:extLst>
          </p:cNvPr>
          <p:cNvSpPr/>
          <p:nvPr/>
        </p:nvSpPr>
        <p:spPr>
          <a:xfrm>
            <a:off x="810465" y="411221"/>
            <a:ext cx="1009532" cy="96483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b="1">
                <a:solidFill>
                  <a:srgbClr val="FFC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01</a:t>
            </a:r>
            <a:endParaRPr lang="ko-KR" altLang="en-US" sz="3000" b="1">
              <a:solidFill>
                <a:srgbClr val="FFC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3C6D752-4B01-64E9-CD04-34F3EFDEC0B0}"/>
              </a:ext>
            </a:extLst>
          </p:cNvPr>
          <p:cNvSpPr/>
          <p:nvPr/>
        </p:nvSpPr>
        <p:spPr>
          <a:xfrm>
            <a:off x="1983643" y="334403"/>
            <a:ext cx="6590408" cy="91287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통합 플랫폼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2F8102-F73F-53A1-5F70-34EE1E4D5C24}"/>
              </a:ext>
            </a:extLst>
          </p:cNvPr>
          <p:cNvSpPr txBox="1"/>
          <p:nvPr/>
        </p:nvSpPr>
        <p:spPr>
          <a:xfrm>
            <a:off x="11612880" y="6357203"/>
            <a:ext cx="57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13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8454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09"/>
    </mc:Choice>
    <mc:Fallback xmlns="">
      <p:transition spd="slow" advTm="5109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8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C8764A74-559E-23DB-FDD0-13D362A4E4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35" r="1100"/>
          <a:stretch/>
        </p:blipFill>
        <p:spPr>
          <a:xfrm>
            <a:off x="2202054" y="1981200"/>
            <a:ext cx="7787891" cy="4001725"/>
          </a:xfrm>
          <a:prstGeom prst="rect">
            <a:avLst/>
          </a:prstGeom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모서리가 둥근 직사각형 16">
            <a:extLst>
              <a:ext uri="{FF2B5EF4-FFF2-40B4-BE49-F238E27FC236}">
                <a16:creationId xmlns:a16="http://schemas.microsoft.com/office/drawing/2014/main" id="{E9510E10-39D0-F1E0-5BBA-84A8373DD276}"/>
              </a:ext>
            </a:extLst>
          </p:cNvPr>
          <p:cNvSpPr/>
          <p:nvPr/>
        </p:nvSpPr>
        <p:spPr>
          <a:xfrm>
            <a:off x="2418157" y="334403"/>
            <a:ext cx="6685204" cy="115085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모서리가 둥근 직사각형 17">
            <a:extLst>
              <a:ext uri="{FF2B5EF4-FFF2-40B4-BE49-F238E27FC236}">
                <a16:creationId xmlns:a16="http://schemas.microsoft.com/office/drawing/2014/main" id="{220EA27D-46A1-0BFF-48C9-192516143518}"/>
              </a:ext>
            </a:extLst>
          </p:cNvPr>
          <p:cNvSpPr/>
          <p:nvPr/>
        </p:nvSpPr>
        <p:spPr>
          <a:xfrm>
            <a:off x="646819" y="308524"/>
            <a:ext cx="7447987" cy="1150859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80EFAAF2-EAD2-4994-DA74-070942710234}"/>
              </a:ext>
            </a:extLst>
          </p:cNvPr>
          <p:cNvSpPr/>
          <p:nvPr/>
        </p:nvSpPr>
        <p:spPr>
          <a:xfrm>
            <a:off x="810465" y="411221"/>
            <a:ext cx="1009532" cy="96483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b="1">
                <a:solidFill>
                  <a:srgbClr val="FFC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01</a:t>
            </a:r>
            <a:endParaRPr lang="ko-KR" altLang="en-US" sz="3000" b="1">
              <a:solidFill>
                <a:srgbClr val="FFC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3C6D752-4B01-64E9-CD04-34F3EFDEC0B0}"/>
              </a:ext>
            </a:extLst>
          </p:cNvPr>
          <p:cNvSpPr/>
          <p:nvPr/>
        </p:nvSpPr>
        <p:spPr>
          <a:xfrm>
            <a:off x="1983643" y="334403"/>
            <a:ext cx="6590408" cy="91287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통합 플랫폼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AD615A-5EDD-CFA8-E2A4-1D0F3AF867AC}"/>
              </a:ext>
            </a:extLst>
          </p:cNvPr>
          <p:cNvSpPr txBox="1"/>
          <p:nvPr/>
        </p:nvSpPr>
        <p:spPr>
          <a:xfrm>
            <a:off x="11612880" y="6357203"/>
            <a:ext cx="57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14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2459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76"/>
    </mc:Choice>
    <mc:Fallback xmlns="">
      <p:transition spd="slow" advTm="14376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모서리가 둥근 직사각형 16">
            <a:extLst>
              <a:ext uri="{FF2B5EF4-FFF2-40B4-BE49-F238E27FC236}">
                <a16:creationId xmlns:a16="http://schemas.microsoft.com/office/drawing/2014/main" id="{CA199C0C-07C2-CAAA-F349-68895B318C66}"/>
              </a:ext>
            </a:extLst>
          </p:cNvPr>
          <p:cNvSpPr/>
          <p:nvPr/>
        </p:nvSpPr>
        <p:spPr>
          <a:xfrm>
            <a:off x="2418157" y="334403"/>
            <a:ext cx="6288964" cy="123207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6E121FD-C6FC-E863-1F95-5B2A25E1D4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2776" y="2046064"/>
            <a:ext cx="6781800" cy="3694334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통행 차량 및 보행자 분석</a:t>
            </a:r>
          </a:p>
          <a:p>
            <a:pPr>
              <a:lnSpc>
                <a:spcPct val="150000"/>
              </a:lnSpc>
            </a:pPr>
            <a:r>
              <a:rPr lang="ko-KR" altLang="en-US" sz="2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교통량 예측 </a:t>
            </a:r>
          </a:p>
          <a:p>
            <a:pPr>
              <a:lnSpc>
                <a:spcPct val="150000"/>
              </a:lnSpc>
            </a:pPr>
            <a:r>
              <a:rPr lang="ko-KR" altLang="en-US" sz="2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안전도 측정</a:t>
            </a:r>
          </a:p>
          <a:p>
            <a:pPr>
              <a:lnSpc>
                <a:spcPct val="150000"/>
              </a:lnSpc>
            </a:pPr>
            <a:r>
              <a:rPr lang="ko-KR" sz="2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어린이 보호구역 실시간 관제 웹 페이지 제작</a:t>
            </a:r>
          </a:p>
        </p:txBody>
      </p:sp>
      <p:pic>
        <p:nvPicPr>
          <p:cNvPr id="3" name="그림 3" descr="교통 표지판, 텍스트, 간판, 표지판이(가) 표시된 사진&#10;&#10;자동 생성된 설명">
            <a:extLst>
              <a:ext uri="{FF2B5EF4-FFF2-40B4-BE49-F238E27FC236}">
                <a16:creationId xmlns:a16="http://schemas.microsoft.com/office/drawing/2014/main" id="{70CAB402-3861-DA5D-547B-82D377D52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7032" y="2829903"/>
            <a:ext cx="2174322" cy="2168817"/>
          </a:xfrm>
          <a:prstGeom prst="rect">
            <a:avLst/>
          </a:prstGeom>
        </p:spPr>
      </p:pic>
      <p:sp>
        <p:nvSpPr>
          <p:cNvPr id="10" name="모서리가 둥근 직사각형 20">
            <a:extLst>
              <a:ext uri="{FF2B5EF4-FFF2-40B4-BE49-F238E27FC236}">
                <a16:creationId xmlns:a16="http://schemas.microsoft.com/office/drawing/2014/main" id="{75CE53A5-B2B8-29E9-AA67-2B1D8E015EAD}"/>
              </a:ext>
            </a:extLst>
          </p:cNvPr>
          <p:cNvSpPr/>
          <p:nvPr/>
        </p:nvSpPr>
        <p:spPr>
          <a:xfrm>
            <a:off x="631925" y="341091"/>
            <a:ext cx="7072151" cy="1232077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0F91F7ED-C151-C7C0-AB2C-005ACDBAED0E}"/>
              </a:ext>
            </a:extLst>
          </p:cNvPr>
          <p:cNvSpPr/>
          <p:nvPr/>
        </p:nvSpPr>
        <p:spPr>
          <a:xfrm>
            <a:off x="795571" y="464759"/>
            <a:ext cx="995691" cy="99569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b="1" dirty="0">
                <a:solidFill>
                  <a:srgbClr val="0080B5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02</a:t>
            </a:r>
            <a:endParaRPr lang="ko-KR" altLang="en-US" sz="3000" b="1" dirty="0">
              <a:solidFill>
                <a:srgbClr val="0080B5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A0152A6-EFB2-6891-B001-F6DC0CC2169E}"/>
              </a:ext>
            </a:extLst>
          </p:cNvPr>
          <p:cNvSpPr/>
          <p:nvPr/>
        </p:nvSpPr>
        <p:spPr>
          <a:xfrm>
            <a:off x="2031676" y="421484"/>
            <a:ext cx="5407721" cy="91864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4000" b="1" dirty="0" err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+mn-lt"/>
              </a:rPr>
              <a:t>실시간</a:t>
            </a:r>
            <a:r>
              <a:rPr lang="en-US" sz="4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+mn-lt"/>
              </a:rPr>
              <a:t> </a:t>
            </a:r>
            <a:r>
              <a:rPr lang="en-US" sz="4000" b="1" dirty="0" err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+mn-lt"/>
              </a:rPr>
              <a:t>관제</a:t>
            </a:r>
            <a:r>
              <a:rPr lang="en-US" sz="4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+mn-lt"/>
              </a:rPr>
              <a:t> </a:t>
            </a:r>
            <a:r>
              <a:rPr lang="en-US" sz="4000" b="1" dirty="0" err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+mn-lt"/>
              </a:rPr>
              <a:t>플랫폼</a:t>
            </a:r>
            <a:endParaRPr lang="en-US" sz="4000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9B6A75-34C2-5E51-8CE7-BFF154F6173E}"/>
              </a:ext>
            </a:extLst>
          </p:cNvPr>
          <p:cNvSpPr txBox="1"/>
          <p:nvPr/>
        </p:nvSpPr>
        <p:spPr>
          <a:xfrm>
            <a:off x="11612880" y="6357203"/>
            <a:ext cx="57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15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7876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383"/>
    </mc:Choice>
    <mc:Fallback xmlns="">
      <p:transition spd="slow" advTm="21383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16">
            <a:extLst>
              <a:ext uri="{FF2B5EF4-FFF2-40B4-BE49-F238E27FC236}">
                <a16:creationId xmlns:a16="http://schemas.microsoft.com/office/drawing/2014/main" id="{0B2CF521-8347-E7A0-FABC-6CEC6524525B}"/>
              </a:ext>
            </a:extLst>
          </p:cNvPr>
          <p:cNvSpPr/>
          <p:nvPr/>
        </p:nvSpPr>
        <p:spPr>
          <a:xfrm>
            <a:off x="2418156" y="334403"/>
            <a:ext cx="4450004" cy="115474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000"/>
          </a:p>
        </p:txBody>
      </p:sp>
      <p:sp>
        <p:nvSpPr>
          <p:cNvPr id="7" name="모서리가 둥근 직사각형 20">
            <a:extLst>
              <a:ext uri="{FF2B5EF4-FFF2-40B4-BE49-F238E27FC236}">
                <a16:creationId xmlns:a16="http://schemas.microsoft.com/office/drawing/2014/main" id="{B008B165-B610-5C0D-F809-2351FF073916}"/>
              </a:ext>
            </a:extLst>
          </p:cNvPr>
          <p:cNvSpPr/>
          <p:nvPr/>
        </p:nvSpPr>
        <p:spPr>
          <a:xfrm>
            <a:off x="631924" y="341091"/>
            <a:ext cx="5275831" cy="1154745"/>
          </a:xfrm>
          <a:prstGeom prst="roundRect">
            <a:avLst>
              <a:gd name="adj" fmla="val 50000"/>
            </a:avLst>
          </a:prstGeom>
          <a:solidFill>
            <a:srgbClr val="FF7C8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00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7D425B66-3C58-4C63-8654-56D3B37B8D51}"/>
              </a:ext>
            </a:extLst>
          </p:cNvPr>
          <p:cNvSpPr/>
          <p:nvPr/>
        </p:nvSpPr>
        <p:spPr>
          <a:xfrm>
            <a:off x="795571" y="464759"/>
            <a:ext cx="933195" cy="93319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3000" b="1" dirty="0">
                <a:solidFill>
                  <a:srgbClr val="FF7C8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03</a:t>
            </a:r>
            <a:endParaRPr lang="ko-KR" altLang="en-US" sz="3000" b="1" dirty="0">
              <a:solidFill>
                <a:srgbClr val="FF7C8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3C667BA-8A80-1303-85E1-B70AB8DBEDEF}"/>
              </a:ext>
            </a:extLst>
          </p:cNvPr>
          <p:cNvSpPr/>
          <p:nvPr/>
        </p:nvSpPr>
        <p:spPr>
          <a:xfrm>
            <a:off x="2143436" y="372396"/>
            <a:ext cx="5068298" cy="91287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구현</a:t>
            </a:r>
            <a:r>
              <a:rPr lang="en-US" altLang="ko-KR" sz="40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r>
              <a:rPr lang="ko-KR" altLang="en-US" sz="40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방법</a:t>
            </a:r>
            <a:endParaRPr lang="en-US" sz="4000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91CE8E-C9F7-5838-0722-9546F90B5466}"/>
              </a:ext>
            </a:extLst>
          </p:cNvPr>
          <p:cNvSpPr txBox="1"/>
          <p:nvPr/>
        </p:nvSpPr>
        <p:spPr>
          <a:xfrm>
            <a:off x="1262168" y="2230015"/>
            <a:ext cx="10411672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800" b="1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데이터 및 </a:t>
            </a:r>
            <a:r>
              <a:rPr lang="ko-KR" altLang="en-US" sz="2800" b="1" dirty="0" err="1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백엔드</a:t>
            </a:r>
            <a:endParaRPr lang="ko-KR" altLang="en-US" sz="2800" b="1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endParaRPr lang="en-US" altLang="ko-KR" sz="25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Arial"/>
            </a:endParaRPr>
          </a:p>
          <a:p>
            <a:pPr>
              <a:buAutoNum type="arabicPeriod"/>
            </a:pPr>
            <a:r>
              <a:rPr lang="ko-KR" sz="2400" dirty="0">
                <a:latin typeface="에스코어 드림 4 Regular"/>
                <a:ea typeface="에스코어 드림 4 Regular" panose="020B0503030302020204" pitchFamily="34" charset="-127"/>
                <a:cs typeface="Arial"/>
              </a:rPr>
              <a:t>도로에 설치된 카메라를 통해</a:t>
            </a:r>
            <a:r>
              <a:rPr lang="en-US" altLang="ko-KR" sz="2400" dirty="0">
                <a:latin typeface="에스코어 드림 4 Regular"/>
                <a:ea typeface="에스코어 드림 4 Regular" panose="020B0503030302020204" pitchFamily="34" charset="-127"/>
                <a:cs typeface="Arial"/>
              </a:rPr>
              <a:t> </a:t>
            </a:r>
            <a:r>
              <a:rPr lang="ko-KR" sz="2400" dirty="0">
                <a:latin typeface="에스코어 드림 4 Regular"/>
                <a:ea typeface="에스코어 드림 4 Regular" panose="020B0503030302020204" pitchFamily="34" charset="-127"/>
                <a:cs typeface="Arial"/>
              </a:rPr>
              <a:t>사물이 보행자인지</a:t>
            </a:r>
            <a:r>
              <a:rPr lang="en-US" sz="2400" dirty="0">
                <a:latin typeface="에스코어 드림 4 Regular"/>
                <a:ea typeface="에스코어 드림 4 Regular" panose="020B0503030302020204" pitchFamily="34" charset="-127"/>
                <a:cs typeface="Arial"/>
              </a:rPr>
              <a:t>, </a:t>
            </a:r>
            <a:r>
              <a:rPr lang="ko-KR" sz="2400" dirty="0">
                <a:latin typeface="에스코어 드림 4 Regular"/>
                <a:ea typeface="에스코어 드림 4 Regular" panose="020B0503030302020204" pitchFamily="34" charset="-127"/>
                <a:cs typeface="Arial"/>
              </a:rPr>
              <a:t>차량인지 관측 및 분류</a:t>
            </a:r>
            <a:endParaRPr lang="ko-KR" altLang="en-US" sz="2400">
              <a:latin typeface="에스코어 드림 4 Regular"/>
              <a:ea typeface="에스코어 드림 4 Regular" panose="020B0503030302020204" pitchFamily="34" charset="-127"/>
              <a:cs typeface="Arial"/>
            </a:endParaRPr>
          </a:p>
          <a:p>
            <a:r>
              <a:rPr lang="en-US" altLang="ko-KR" sz="25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    </a:t>
            </a:r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(</a:t>
            </a:r>
            <a:r>
              <a:rPr lang="en-US" altLang="ko-KR" sz="2000" dirty="0" err="1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도로교통공사</a:t>
            </a:r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 </a:t>
            </a:r>
            <a:r>
              <a:rPr lang="en-US" altLang="ko-KR" sz="2000" dirty="0" err="1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API를</a:t>
            </a:r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 </a:t>
            </a:r>
            <a:r>
              <a:rPr lang="en-US" altLang="ko-KR" sz="2000" dirty="0" err="1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이용</a:t>
            </a:r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 및 딥러닝 </a:t>
            </a:r>
            <a:r>
              <a:rPr lang="en-US" altLang="ko-KR" sz="2000" dirty="0" err="1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기술을</a:t>
            </a:r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 </a:t>
            </a:r>
            <a:r>
              <a:rPr lang="en-US" altLang="ko-KR" sz="2000" dirty="0" err="1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이용하여</a:t>
            </a:r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 </a:t>
            </a:r>
            <a:r>
              <a:rPr lang="en-US" altLang="ko-KR" sz="2000" dirty="0" err="1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분류예정</a:t>
            </a:r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)</a:t>
            </a:r>
          </a:p>
          <a:p>
            <a:endParaRPr 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Arial"/>
            </a:endParaRPr>
          </a:p>
          <a:p>
            <a:r>
              <a:rPr lang="ko-KR" altLang="en-US" sz="25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2. 안전과 관련된 여러가지 데이터 추출 </a:t>
            </a:r>
          </a:p>
          <a:p>
            <a:r>
              <a:rPr lang="ko-KR" altLang="en-US" sz="25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    </a:t>
            </a:r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(교통 혼잡도, 평균 이동 </a:t>
            </a:r>
            <a:r>
              <a:rPr lang="ko-KR" altLang="en-US" sz="2000" dirty="0" err="1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차량수</a:t>
            </a:r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 등)</a:t>
            </a:r>
            <a:endParaRPr lang="en-US" altLang="ko-KR" sz="2000" dirty="0">
              <a:solidFill>
                <a:schemeClr val="bg2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Arial"/>
            </a:endParaRPr>
          </a:p>
          <a:p>
            <a:endParaRPr lang="ko-KR" altLang="en-US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Arial"/>
            </a:endParaRPr>
          </a:p>
          <a:p>
            <a:r>
              <a:rPr lang="en-US" altLang="ko-KR" sz="25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3.</a:t>
            </a:r>
            <a:r>
              <a:rPr lang="ko-KR" sz="25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 관측된 데이터 뽑아내 </a:t>
            </a:r>
            <a:r>
              <a:rPr lang="ko-KR" sz="25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백엔드에</a:t>
            </a:r>
            <a:r>
              <a:rPr lang="ko-KR" sz="25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/>
              </a:rPr>
              <a:t> 저장</a:t>
            </a:r>
            <a:endParaRPr lang="ko-KR" altLang="en-US" sz="25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83B342-34E4-B30C-10E0-16EB40D7234F}"/>
              </a:ext>
            </a:extLst>
          </p:cNvPr>
          <p:cNvSpPr txBox="1"/>
          <p:nvPr/>
        </p:nvSpPr>
        <p:spPr>
          <a:xfrm>
            <a:off x="11612880" y="6357203"/>
            <a:ext cx="57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16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5755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9"/>
    </mc:Choice>
    <mc:Fallback xmlns="">
      <p:transition spd="slow" advTm="21579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01A1ED-DB18-6BF2-A333-1771C9609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2489" y="1816571"/>
            <a:ext cx="6179196" cy="4381029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124000"/>
              </a:lnSpc>
            </a:pPr>
            <a:r>
              <a:rPr 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유동 차량 대수</a:t>
            </a:r>
            <a:endParaRPr lang="ko-KR" altLang="en-US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24000"/>
              </a:lnSpc>
            </a:pPr>
            <a:r>
              <a:rPr 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과속 차량 대수</a:t>
            </a:r>
            <a:endParaRPr 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24000"/>
              </a:lnSpc>
            </a:pPr>
            <a:r>
              <a:rPr 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평균 차량 속도</a:t>
            </a:r>
            <a:endParaRPr 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24000"/>
              </a:lnSpc>
            </a:pPr>
            <a:r>
              <a:rPr 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인도의 시간별 평균 통행량(보행자)</a:t>
            </a:r>
            <a:endParaRPr 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24000"/>
              </a:lnSpc>
            </a:pPr>
            <a:r>
              <a:rPr 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도로의 사고 건수</a:t>
            </a:r>
            <a:endParaRPr 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24000"/>
              </a:lnSpc>
            </a:pPr>
            <a:r>
              <a:rPr 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어린이 보호구역의 안전도</a:t>
            </a:r>
            <a:endParaRPr 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24000"/>
              </a:lnSpc>
            </a:pPr>
            <a:r>
              <a:rPr 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구역별 안전도 순위</a:t>
            </a:r>
            <a:endParaRPr 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24000"/>
              </a:lnSpc>
            </a:pPr>
            <a:r>
              <a:rPr 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데이터의 시간별 그래프 표출</a:t>
            </a:r>
            <a:endParaRPr lang="ko-KR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" name="모서리가 둥근 직사각형 16">
            <a:extLst>
              <a:ext uri="{FF2B5EF4-FFF2-40B4-BE49-F238E27FC236}">
                <a16:creationId xmlns:a16="http://schemas.microsoft.com/office/drawing/2014/main" id="{29CB4E30-048D-19AA-7D6E-E743686C3F67}"/>
              </a:ext>
            </a:extLst>
          </p:cNvPr>
          <p:cNvSpPr/>
          <p:nvPr/>
        </p:nvSpPr>
        <p:spPr>
          <a:xfrm>
            <a:off x="2418156" y="334403"/>
            <a:ext cx="4460164" cy="115474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000"/>
          </a:p>
        </p:txBody>
      </p:sp>
      <p:sp>
        <p:nvSpPr>
          <p:cNvPr id="4" name="모서리가 둥근 직사각형 20">
            <a:extLst>
              <a:ext uri="{FF2B5EF4-FFF2-40B4-BE49-F238E27FC236}">
                <a16:creationId xmlns:a16="http://schemas.microsoft.com/office/drawing/2014/main" id="{8CD90206-A54C-EFD3-C65E-2730FE60A910}"/>
              </a:ext>
            </a:extLst>
          </p:cNvPr>
          <p:cNvSpPr/>
          <p:nvPr/>
        </p:nvSpPr>
        <p:spPr>
          <a:xfrm>
            <a:off x="631925" y="341091"/>
            <a:ext cx="5287876" cy="1154745"/>
          </a:xfrm>
          <a:prstGeom prst="roundRect">
            <a:avLst>
              <a:gd name="adj" fmla="val 50000"/>
            </a:avLst>
          </a:prstGeom>
          <a:solidFill>
            <a:srgbClr val="FF7C8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00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2D8E2E7B-DD59-86F9-32B4-3459510D1EE9}"/>
              </a:ext>
            </a:extLst>
          </p:cNvPr>
          <p:cNvSpPr/>
          <p:nvPr/>
        </p:nvSpPr>
        <p:spPr>
          <a:xfrm>
            <a:off x="795571" y="464759"/>
            <a:ext cx="933195" cy="93319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3000" b="1" dirty="0">
                <a:solidFill>
                  <a:srgbClr val="FF7C8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03</a:t>
            </a:r>
            <a:endParaRPr lang="ko-KR" altLang="en-US" sz="3000" b="1" dirty="0">
              <a:solidFill>
                <a:srgbClr val="FF7C8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6672815-D4C1-F21F-9A77-AFC3E1486911}"/>
              </a:ext>
            </a:extLst>
          </p:cNvPr>
          <p:cNvSpPr/>
          <p:nvPr/>
        </p:nvSpPr>
        <p:spPr>
          <a:xfrm>
            <a:off x="2143436" y="372396"/>
            <a:ext cx="5068298" cy="91287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활용 데이터</a:t>
            </a:r>
            <a:endParaRPr lang="en-US" sz="4000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75C4B9E-9527-F1E9-F3A0-C7F8F3E9A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880" y="2196065"/>
            <a:ext cx="3622040" cy="362204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DBFA9F5-BF61-18D1-C1EF-B2FEC0628F4E}"/>
              </a:ext>
            </a:extLst>
          </p:cNvPr>
          <p:cNvSpPr txBox="1"/>
          <p:nvPr/>
        </p:nvSpPr>
        <p:spPr>
          <a:xfrm>
            <a:off x="11612880" y="6357203"/>
            <a:ext cx="57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17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493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619"/>
    </mc:Choice>
    <mc:Fallback xmlns="">
      <p:transition spd="slow" advTm="19619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2B2A5521-64D9-2A3B-B21A-9B4C23C1D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8766" y="2378204"/>
            <a:ext cx="10515600" cy="283792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b="1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프론트 엔드</a:t>
            </a:r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5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 웹페이지 입장 시 특정 도로 선택</a:t>
            </a:r>
            <a:endParaRPr lang="en-US" altLang="ko-KR" sz="25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5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 캘린더 클릭 시 해당 일자 데이터 통계 시각화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5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 지난 주 데이터 통계와 이번 주</a:t>
            </a:r>
            <a:r>
              <a:rPr lang="en-US" altLang="ko-KR" sz="25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5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 통계 시각화 및 비교</a:t>
            </a:r>
            <a:endParaRPr lang="en-US" altLang="ko-KR" sz="25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3C667BA-8A80-1303-85E1-B70AB8DBEDEF}"/>
              </a:ext>
            </a:extLst>
          </p:cNvPr>
          <p:cNvSpPr/>
          <p:nvPr/>
        </p:nvSpPr>
        <p:spPr>
          <a:xfrm>
            <a:off x="2143436" y="372395"/>
            <a:ext cx="5658236" cy="97712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4400" b="1">
                <a:solidFill>
                  <a:schemeClr val="bg1"/>
                </a:solidFill>
                <a:ea typeface="맑은 고딕"/>
              </a:rPr>
              <a:t>구현</a:t>
            </a:r>
            <a:r>
              <a:rPr lang="en-US" altLang="ko-KR" sz="4400" b="1">
                <a:solidFill>
                  <a:schemeClr val="bg1"/>
                </a:solidFill>
                <a:ea typeface="맑은 고딕"/>
              </a:rPr>
              <a:t> </a:t>
            </a:r>
            <a:r>
              <a:rPr lang="ko-KR" altLang="en-US" sz="4400" b="1">
                <a:solidFill>
                  <a:schemeClr val="bg1"/>
                </a:solidFill>
                <a:ea typeface="맑은 고딕"/>
              </a:rPr>
              <a:t>방법</a:t>
            </a:r>
            <a:endParaRPr lang="en-US" sz="4400" b="1">
              <a:solidFill>
                <a:schemeClr val="bg1"/>
              </a:solidFill>
              <a:ea typeface="맑은 고딕"/>
            </a:endParaRPr>
          </a:p>
        </p:txBody>
      </p:sp>
      <p:sp>
        <p:nvSpPr>
          <p:cNvPr id="12" name="모서리가 둥근 직사각형 16">
            <a:extLst>
              <a:ext uri="{FF2B5EF4-FFF2-40B4-BE49-F238E27FC236}">
                <a16:creationId xmlns:a16="http://schemas.microsoft.com/office/drawing/2014/main" id="{FD9E9C95-0565-C35B-DFDA-81487E8EDFB3}"/>
              </a:ext>
            </a:extLst>
          </p:cNvPr>
          <p:cNvSpPr/>
          <p:nvPr/>
        </p:nvSpPr>
        <p:spPr>
          <a:xfrm>
            <a:off x="2418156" y="334403"/>
            <a:ext cx="4460164" cy="115474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000"/>
          </a:p>
        </p:txBody>
      </p:sp>
      <p:sp>
        <p:nvSpPr>
          <p:cNvPr id="13" name="모서리가 둥근 직사각형 20">
            <a:extLst>
              <a:ext uri="{FF2B5EF4-FFF2-40B4-BE49-F238E27FC236}">
                <a16:creationId xmlns:a16="http://schemas.microsoft.com/office/drawing/2014/main" id="{C93B42E1-2DFE-0CB7-690E-8B7C28ABF018}"/>
              </a:ext>
            </a:extLst>
          </p:cNvPr>
          <p:cNvSpPr/>
          <p:nvPr/>
        </p:nvSpPr>
        <p:spPr>
          <a:xfrm>
            <a:off x="631925" y="341091"/>
            <a:ext cx="5287876" cy="1154745"/>
          </a:xfrm>
          <a:prstGeom prst="roundRect">
            <a:avLst>
              <a:gd name="adj" fmla="val 50000"/>
            </a:avLst>
          </a:prstGeom>
          <a:solidFill>
            <a:srgbClr val="FF7C8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00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2AAF710-2F5E-16D5-62E2-CAC2654D3C7C}"/>
              </a:ext>
            </a:extLst>
          </p:cNvPr>
          <p:cNvSpPr/>
          <p:nvPr/>
        </p:nvSpPr>
        <p:spPr>
          <a:xfrm>
            <a:off x="795571" y="464759"/>
            <a:ext cx="933195" cy="93319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3000" b="1" dirty="0">
                <a:solidFill>
                  <a:srgbClr val="FF7C8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03</a:t>
            </a:r>
            <a:endParaRPr lang="ko-KR" altLang="en-US" sz="3000" b="1" dirty="0">
              <a:solidFill>
                <a:srgbClr val="FF7C8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D991646-E9E7-A828-044B-C9018E1FAA68}"/>
              </a:ext>
            </a:extLst>
          </p:cNvPr>
          <p:cNvSpPr/>
          <p:nvPr/>
        </p:nvSpPr>
        <p:spPr>
          <a:xfrm>
            <a:off x="2143436" y="372396"/>
            <a:ext cx="5068298" cy="91287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구현 방법</a:t>
            </a:r>
            <a:endParaRPr lang="en-US" sz="4000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289E6D-F747-421F-002C-B0CEA61A45EA}"/>
              </a:ext>
            </a:extLst>
          </p:cNvPr>
          <p:cNvSpPr txBox="1"/>
          <p:nvPr/>
        </p:nvSpPr>
        <p:spPr>
          <a:xfrm>
            <a:off x="11612880" y="6357203"/>
            <a:ext cx="57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18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7302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940"/>
    </mc:Choice>
    <mc:Fallback xmlns="">
      <p:transition spd="slow" advTm="2594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4" descr="폰트, 그래픽, 로고, 상징이(가) 표시된 사진&#10;&#10;자동 생성된 설명">
            <a:extLst>
              <a:ext uri="{FF2B5EF4-FFF2-40B4-BE49-F238E27FC236}">
                <a16:creationId xmlns:a16="http://schemas.microsoft.com/office/drawing/2014/main" id="{6A1C797F-234B-394A-DD83-2BB84C89E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6630" y="3429000"/>
            <a:ext cx="2804774" cy="1788766"/>
          </a:xfrm>
          <a:prstGeom prst="rect">
            <a:avLst/>
          </a:prstGeom>
        </p:spPr>
      </p:pic>
      <p:pic>
        <p:nvPicPr>
          <p:cNvPr id="5" name="그림 5" descr="스크린샷, 그래픽, 디자인, 픽셀이(가) 표시된 사진&#10;&#10;자동 생성된 설명">
            <a:extLst>
              <a:ext uri="{FF2B5EF4-FFF2-40B4-BE49-F238E27FC236}">
                <a16:creationId xmlns:a16="http://schemas.microsoft.com/office/drawing/2014/main" id="{EF526830-A111-33D5-2D84-FC525CCDF4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1044" y="3589658"/>
            <a:ext cx="2531979" cy="1794010"/>
          </a:xfrm>
          <a:prstGeom prst="rect">
            <a:avLst/>
          </a:prstGeom>
        </p:spPr>
      </p:pic>
      <p:pic>
        <p:nvPicPr>
          <p:cNvPr id="6" name="그림 6" descr="텍스트, 클립아트, 그래픽, 폰트이(가) 표시된 사진&#10;&#10;자동 생성된 설명">
            <a:extLst>
              <a:ext uri="{FF2B5EF4-FFF2-40B4-BE49-F238E27FC236}">
                <a16:creationId xmlns:a16="http://schemas.microsoft.com/office/drawing/2014/main" id="{7826DAFA-2400-1D4E-2A4D-437123F52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9971" y="3655441"/>
            <a:ext cx="3077189" cy="17282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C7F7F1A-E503-3D6B-64AD-5A3A8356FE31}"/>
              </a:ext>
            </a:extLst>
          </p:cNvPr>
          <p:cNvSpPr txBox="1"/>
          <p:nvPr/>
        </p:nvSpPr>
        <p:spPr>
          <a:xfrm>
            <a:off x="2277406" y="2580055"/>
            <a:ext cx="2804774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sz="25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lt"/>
              </a:rPr>
              <a:t>Front-End</a:t>
            </a:r>
            <a:endParaRPr lang="ko-KR" altLang="en-US" sz="25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CA7465-08AD-A446-C6AB-DA3B7487A823}"/>
              </a:ext>
            </a:extLst>
          </p:cNvPr>
          <p:cNvSpPr txBox="1"/>
          <p:nvPr/>
        </p:nvSpPr>
        <p:spPr>
          <a:xfrm>
            <a:off x="4992397" y="2576180"/>
            <a:ext cx="2809275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lt"/>
              </a:rPr>
              <a:t>Back-</a:t>
            </a:r>
            <a:r>
              <a:rPr lang="ko-KR" sz="25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lt"/>
              </a:rPr>
              <a:t>End</a:t>
            </a:r>
            <a:endParaRPr lang="ko-KR" sz="25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C9E4B6-6BD6-5ED0-AA91-E24D441668F8}"/>
              </a:ext>
            </a:extLst>
          </p:cNvPr>
          <p:cNvSpPr txBox="1"/>
          <p:nvPr/>
        </p:nvSpPr>
        <p:spPr>
          <a:xfrm>
            <a:off x="8369027" y="2580053"/>
            <a:ext cx="1019078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50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lt"/>
              </a:rPr>
              <a:t>AI</a:t>
            </a:r>
            <a:endParaRPr lang="ko-KR" sz="250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52E63AE-0B8B-D6F7-4B86-F249D7DB2CB2}"/>
              </a:ext>
            </a:extLst>
          </p:cNvPr>
          <p:cNvSpPr/>
          <p:nvPr/>
        </p:nvSpPr>
        <p:spPr>
          <a:xfrm>
            <a:off x="2143436" y="372395"/>
            <a:ext cx="5658236" cy="97712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4400" b="1">
                <a:solidFill>
                  <a:schemeClr val="bg1"/>
                </a:solidFill>
                <a:ea typeface="맑은 고딕"/>
              </a:rPr>
              <a:t>개발 도구 </a:t>
            </a:r>
          </a:p>
        </p:txBody>
      </p:sp>
      <p:sp>
        <p:nvSpPr>
          <p:cNvPr id="2" name="모서리가 둥근 직사각형 16">
            <a:extLst>
              <a:ext uri="{FF2B5EF4-FFF2-40B4-BE49-F238E27FC236}">
                <a16:creationId xmlns:a16="http://schemas.microsoft.com/office/drawing/2014/main" id="{74C15924-4FA8-ECE6-4F48-99011EEB6E61}"/>
              </a:ext>
            </a:extLst>
          </p:cNvPr>
          <p:cNvSpPr/>
          <p:nvPr/>
        </p:nvSpPr>
        <p:spPr>
          <a:xfrm>
            <a:off x="2418156" y="334403"/>
            <a:ext cx="4460164" cy="115474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000"/>
          </a:p>
        </p:txBody>
      </p:sp>
      <p:sp>
        <p:nvSpPr>
          <p:cNvPr id="10" name="모서리가 둥근 직사각형 20">
            <a:extLst>
              <a:ext uri="{FF2B5EF4-FFF2-40B4-BE49-F238E27FC236}">
                <a16:creationId xmlns:a16="http://schemas.microsoft.com/office/drawing/2014/main" id="{323A49A1-ECF4-7AFE-9EE8-CAD15058F3EF}"/>
              </a:ext>
            </a:extLst>
          </p:cNvPr>
          <p:cNvSpPr/>
          <p:nvPr/>
        </p:nvSpPr>
        <p:spPr>
          <a:xfrm>
            <a:off x="631925" y="341091"/>
            <a:ext cx="5287876" cy="1154745"/>
          </a:xfrm>
          <a:prstGeom prst="roundRect">
            <a:avLst>
              <a:gd name="adj" fmla="val 50000"/>
            </a:avLst>
          </a:prstGeom>
          <a:solidFill>
            <a:srgbClr val="FF7C8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00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1B695C13-8C0B-C1A7-B7EB-7813A1CA2875}"/>
              </a:ext>
            </a:extLst>
          </p:cNvPr>
          <p:cNvSpPr/>
          <p:nvPr/>
        </p:nvSpPr>
        <p:spPr>
          <a:xfrm>
            <a:off x="795571" y="464759"/>
            <a:ext cx="933195" cy="93319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3000" b="1" dirty="0">
                <a:solidFill>
                  <a:srgbClr val="FF7C8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03</a:t>
            </a:r>
            <a:endParaRPr lang="ko-KR" altLang="en-US" sz="3000" b="1" dirty="0">
              <a:solidFill>
                <a:srgbClr val="FF7C8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A4FCCED-5DC8-42BE-71CE-F87D44AAA691}"/>
              </a:ext>
            </a:extLst>
          </p:cNvPr>
          <p:cNvSpPr/>
          <p:nvPr/>
        </p:nvSpPr>
        <p:spPr>
          <a:xfrm>
            <a:off x="2143436" y="372396"/>
            <a:ext cx="5068298" cy="91287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개발도구</a:t>
            </a:r>
            <a:endParaRPr lang="en-US" sz="4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EF97EB-60B8-00D4-4130-BEA291265C3A}"/>
              </a:ext>
            </a:extLst>
          </p:cNvPr>
          <p:cNvSpPr txBox="1"/>
          <p:nvPr/>
        </p:nvSpPr>
        <p:spPr>
          <a:xfrm>
            <a:off x="11612880" y="6357203"/>
            <a:ext cx="57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19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9197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64"/>
    </mc:Choice>
    <mc:Fallback xmlns="">
      <p:transition spd="slow" advTm="10464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모서리가 둥근 직사각형 16"/>
          <p:cNvSpPr/>
          <p:nvPr/>
        </p:nvSpPr>
        <p:spPr>
          <a:xfrm>
            <a:off x="4296217" y="380585"/>
            <a:ext cx="7488545" cy="128915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2524879" y="380585"/>
            <a:ext cx="8342989" cy="1289154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2688525" y="504253"/>
            <a:ext cx="1041817" cy="104181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>
                <a:solidFill>
                  <a:srgbClr val="FFC000"/>
                </a:solidFill>
              </a:rPr>
              <a:t>01</a:t>
            </a:r>
            <a:endParaRPr lang="ko-KR" altLang="en-US" sz="3600" b="1">
              <a:solidFill>
                <a:srgbClr val="FFC000"/>
              </a:solidFill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5266536" y="1942061"/>
            <a:ext cx="6518225" cy="128915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3495198" y="1942061"/>
            <a:ext cx="6937955" cy="128915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/>
          <p:cNvSpPr/>
          <p:nvPr/>
        </p:nvSpPr>
        <p:spPr>
          <a:xfrm>
            <a:off x="3658844" y="2065729"/>
            <a:ext cx="1041817" cy="104181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>
                <a:solidFill>
                  <a:srgbClr val="0080B5"/>
                </a:solidFill>
              </a:rPr>
              <a:t>02</a:t>
            </a:r>
            <a:endParaRPr lang="ko-KR" altLang="en-US" sz="3600" b="1">
              <a:solidFill>
                <a:srgbClr val="0080B5"/>
              </a:solidFill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5686265" y="3458569"/>
            <a:ext cx="6098498" cy="128915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3914927" y="3458569"/>
            <a:ext cx="6098498" cy="1289154"/>
          </a:xfrm>
          <a:prstGeom prst="roundRect">
            <a:avLst>
              <a:gd name="adj" fmla="val 50000"/>
            </a:avLst>
          </a:prstGeom>
          <a:solidFill>
            <a:srgbClr val="FF7C8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/>
          <p:cNvSpPr/>
          <p:nvPr/>
        </p:nvSpPr>
        <p:spPr>
          <a:xfrm>
            <a:off x="4078572" y="3582237"/>
            <a:ext cx="1041817" cy="104181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>
                <a:solidFill>
                  <a:srgbClr val="FF7C80"/>
                </a:solidFill>
              </a:rPr>
              <a:t>03</a:t>
            </a:r>
            <a:endParaRPr lang="ko-KR" altLang="en-US" sz="3600" b="1">
              <a:solidFill>
                <a:srgbClr val="FF7C80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4082497" y="504253"/>
            <a:ext cx="5047097" cy="95987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+mn-lt"/>
              </a:rPr>
              <a:t>프로젝트 개요 및 기업소개</a:t>
            </a:r>
          </a:p>
          <a:p>
            <a:pPr algn="just">
              <a:lnSpc>
                <a:spcPct val="150000"/>
              </a:lnSpc>
            </a:pPr>
            <a:r>
              <a:rPr lang="ko-KR" sz="1200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어린이 사고의 주요 원인 </a:t>
            </a:r>
            <a:r>
              <a:rPr lang="en-US" altLang="ko-KR" sz="1200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4</a:t>
            </a:r>
            <a:r>
              <a:rPr lang="ko-KR" altLang="en-US" sz="1200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가지와 자사 제품 소개</a:t>
            </a:r>
            <a:endParaRPr lang="ko-KR" sz="120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lt"/>
            </a:endParaRPr>
          </a:p>
          <a:p>
            <a:pPr algn="just">
              <a:lnSpc>
                <a:spcPct val="150000"/>
              </a:lnSpc>
            </a:pPr>
            <a:r>
              <a:rPr lang="en-US" sz="1100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The 4 Leading Causes of Child Accidents and Smart Eye</a:t>
            </a:r>
            <a:endParaRPr 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006709" y="2065729"/>
            <a:ext cx="4118843" cy="95987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600" b="1" dirty="0" err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+mn-lt"/>
              </a:rPr>
              <a:t>실시간</a:t>
            </a:r>
            <a:r>
              <a:rPr lang="en-US" sz="16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+mn-lt"/>
              </a:rPr>
              <a:t> </a:t>
            </a:r>
            <a:r>
              <a:rPr lang="en-US" sz="1600" b="1" dirty="0" err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+mn-lt"/>
              </a:rPr>
              <a:t>관제</a:t>
            </a:r>
            <a:r>
              <a:rPr lang="en-US" sz="16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+mn-lt"/>
              </a:rPr>
              <a:t> </a:t>
            </a:r>
            <a:r>
              <a:rPr lang="en-US" sz="1600" b="1" dirty="0" err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+mn-lt"/>
              </a:rPr>
              <a:t>플랫폼</a:t>
            </a:r>
            <a:endParaRPr lang="en-US" sz="1600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cs typeface="+mn-lt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어린이 보호구역 실시간 관제 플랫폼</a:t>
            </a:r>
            <a:endParaRPr lang="en-US" sz="120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lt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Real-time</a:t>
            </a:r>
            <a:r>
              <a:rPr lang="ko-KR" altLang="en-US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 </a:t>
            </a:r>
            <a:r>
              <a:rPr lang="en-US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Monitoring</a:t>
            </a:r>
            <a:r>
              <a:rPr lang="ko-KR" altLang="en-US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 </a:t>
            </a:r>
            <a:r>
              <a:rPr lang="en-US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Platform</a:t>
            </a:r>
            <a:r>
              <a:rPr lang="ko-KR" altLang="en-US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 </a:t>
            </a:r>
            <a:r>
              <a:rPr lang="en-US" altLang="ko-KR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for</a:t>
            </a:r>
            <a:r>
              <a:rPr lang="ko-KR" altLang="en-US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 </a:t>
            </a:r>
            <a:r>
              <a:rPr lang="en-US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Childproofing</a:t>
            </a:r>
            <a:endParaRPr lang="en-US" altLang="ko-KR" sz="1600" b="1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9" name="모서리가 둥근 직사각형 28"/>
          <p:cNvSpPr/>
          <p:nvPr/>
        </p:nvSpPr>
        <p:spPr>
          <a:xfrm>
            <a:off x="4254701" y="5020045"/>
            <a:ext cx="7530060" cy="128915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모서리가 둥근 직사각형 29"/>
          <p:cNvSpPr/>
          <p:nvPr/>
        </p:nvSpPr>
        <p:spPr>
          <a:xfrm>
            <a:off x="2483363" y="5020045"/>
            <a:ext cx="7305214" cy="1289154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/>
          <p:cNvSpPr/>
          <p:nvPr/>
        </p:nvSpPr>
        <p:spPr>
          <a:xfrm>
            <a:off x="2631614" y="5105228"/>
            <a:ext cx="1134180" cy="113418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>
                <a:solidFill>
                  <a:srgbClr val="92D050"/>
                </a:solidFill>
              </a:rPr>
              <a:t>04</a:t>
            </a:r>
            <a:endParaRPr lang="ko-KR" altLang="en-US" sz="3600" b="1">
              <a:solidFill>
                <a:srgbClr val="92D050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3964892" y="5168331"/>
            <a:ext cx="4118843" cy="160620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+mn-lt"/>
              </a:rPr>
              <a:t>기대 효과</a:t>
            </a:r>
          </a:p>
          <a:p>
            <a:pPr algn="just"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프로젝트 완성 시 차후 기대 효과</a:t>
            </a:r>
          </a:p>
          <a:p>
            <a:pPr algn="just"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Expected</a:t>
            </a:r>
            <a:r>
              <a:rPr lang="ko-KR" altLang="en-US" sz="12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lt"/>
              </a:rPr>
              <a:t>Outcomes</a:t>
            </a:r>
            <a:endParaRPr lang="en-US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1600" b="1" dirty="0">
              <a:solidFill>
                <a:schemeClr val="bg1"/>
              </a:solidFill>
              <a:ea typeface="맑은 고딕"/>
            </a:endParaRPr>
          </a:p>
          <a:p>
            <a:pPr algn="just">
              <a:lnSpc>
                <a:spcPct val="150000"/>
              </a:lnSpc>
            </a:pPr>
            <a:endParaRPr lang="ko-KR" altLang="en-US" sz="1100" dirty="0">
              <a:solidFill>
                <a:schemeClr val="bg1"/>
              </a:solidFill>
              <a:ea typeface="맑은 고딕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80642" y="2998113"/>
            <a:ext cx="2956410" cy="861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5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  <a:ea typeface="맑은 고딕"/>
              </a:rPr>
              <a:t>Contents</a:t>
            </a:r>
            <a:endParaRPr lang="ko-KR" altLang="en-US" sz="5000" b="1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  <a:ea typeface="맑은 고딕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6FA036-CEAA-C258-5E69-BCA193002DA1}"/>
              </a:ext>
            </a:extLst>
          </p:cNvPr>
          <p:cNvSpPr txBox="1"/>
          <p:nvPr/>
        </p:nvSpPr>
        <p:spPr>
          <a:xfrm>
            <a:off x="11612880" y="6357203"/>
            <a:ext cx="57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5932A83-97AB-4C04-AF6A-A426ADA80B3A}"/>
              </a:ext>
            </a:extLst>
          </p:cNvPr>
          <p:cNvSpPr/>
          <p:nvPr/>
        </p:nvSpPr>
        <p:spPr>
          <a:xfrm>
            <a:off x="5396456" y="3606855"/>
            <a:ext cx="4118843" cy="97994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ea typeface="+mn-lt"/>
                <a:cs typeface="+mn-lt"/>
              </a:rPr>
              <a:t>구현</a:t>
            </a:r>
            <a:r>
              <a:rPr lang="en-US" altLang="ko-KR" sz="1600" b="1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ko-KR" altLang="en-US" sz="1600" b="1" dirty="0">
                <a:solidFill>
                  <a:schemeClr val="bg1"/>
                </a:solidFill>
                <a:ea typeface="+mn-lt"/>
                <a:cs typeface="+mn-lt"/>
              </a:rPr>
              <a:t>방법 &amp; 개발 및 협업 도구</a:t>
            </a:r>
            <a:endParaRPr lang="en-US" sz="1600" dirty="0">
              <a:solidFill>
                <a:schemeClr val="bg1"/>
              </a:solidFill>
              <a:ea typeface="+mn-lt"/>
              <a:cs typeface="+mn-lt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  <a:ea typeface="+mn-lt"/>
                <a:cs typeface="+mn-lt"/>
              </a:rPr>
              <a:t>FE,</a:t>
            </a:r>
            <a:r>
              <a:rPr lang="ko-KR" altLang="en-US" sz="12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ea typeface="+mn-lt"/>
                <a:cs typeface="+mn-lt"/>
              </a:rPr>
              <a:t>BE,</a:t>
            </a:r>
            <a:r>
              <a:rPr lang="ko-KR" altLang="en-US" sz="12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ea typeface="+mn-lt"/>
                <a:cs typeface="+mn-lt"/>
              </a:rPr>
              <a:t>AI</a:t>
            </a:r>
            <a:r>
              <a:rPr lang="ko-KR" altLang="en-US" sz="1200" dirty="0">
                <a:solidFill>
                  <a:schemeClr val="bg1"/>
                </a:solidFill>
                <a:ea typeface="+mn-lt"/>
                <a:cs typeface="+mn-lt"/>
              </a:rPr>
              <a:t> 고루 섞인 구현 방법</a:t>
            </a:r>
            <a:endParaRPr lang="en-US" sz="1200" dirty="0">
              <a:solidFill>
                <a:schemeClr val="bg1"/>
              </a:solidFill>
              <a:ea typeface="+mn-lt"/>
              <a:cs typeface="+mn-lt"/>
            </a:endParaRPr>
          </a:p>
          <a:p>
            <a:pPr algn="just"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  <a:ea typeface="+mn-lt"/>
                <a:cs typeface="+mn-lt"/>
              </a:rPr>
              <a:t>How to implement a mix of FE, BE, and AI</a:t>
            </a:r>
          </a:p>
        </p:txBody>
      </p:sp>
    </p:spTree>
    <p:extLst>
      <p:ext uri="{BB962C8B-B14F-4D97-AF65-F5344CB8AC3E}">
        <p14:creationId xmlns:p14="http://schemas.microsoft.com/office/powerpoint/2010/main" val="1187036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26"/>
    </mc:Choice>
    <mc:Fallback xmlns="">
      <p:transition spd="slow" advTm="10026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4" descr="로고, 상징, 폰트, 그래픽이(가) 표시된 사진&#10;&#10;자동 생성된 설명">
            <a:extLst>
              <a:ext uri="{FF2B5EF4-FFF2-40B4-BE49-F238E27FC236}">
                <a16:creationId xmlns:a16="http://schemas.microsoft.com/office/drawing/2014/main" id="{B0028F82-F632-0D67-24D5-5F5940EC9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0916" y="3493525"/>
            <a:ext cx="1334405" cy="1334405"/>
          </a:xfrm>
          <a:prstGeom prst="rect">
            <a:avLst/>
          </a:prstGeom>
        </p:spPr>
      </p:pic>
      <p:pic>
        <p:nvPicPr>
          <p:cNvPr id="5" name="그림 5" descr="블랙, 어둠이(가) 표시된 사진&#10;&#10;자동 생성된 설명">
            <a:extLst>
              <a:ext uri="{FF2B5EF4-FFF2-40B4-BE49-F238E27FC236}">
                <a16:creationId xmlns:a16="http://schemas.microsoft.com/office/drawing/2014/main" id="{54955CE5-CEB2-FCA1-DC22-524ABA2BB9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3541" y="3493524"/>
            <a:ext cx="1334406" cy="1334406"/>
          </a:xfrm>
          <a:prstGeom prst="rect">
            <a:avLst/>
          </a:prstGeom>
        </p:spPr>
      </p:pic>
      <p:pic>
        <p:nvPicPr>
          <p:cNvPr id="6" name="그림 6" descr="만화 영화, 클립아트, 이모티콘, 예술이(가) 표시된 사진&#10;&#10;자동 생성된 설명">
            <a:extLst>
              <a:ext uri="{FF2B5EF4-FFF2-40B4-BE49-F238E27FC236}">
                <a16:creationId xmlns:a16="http://schemas.microsoft.com/office/drawing/2014/main" id="{2E79013F-B58D-C657-59DF-EA9642ABF8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4335" y="3240816"/>
            <a:ext cx="2261705" cy="191030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6A2A924-80DC-8E96-ADE5-269A764841D6}"/>
              </a:ext>
            </a:extLst>
          </p:cNvPr>
          <p:cNvSpPr txBox="1"/>
          <p:nvPr/>
        </p:nvSpPr>
        <p:spPr>
          <a:xfrm>
            <a:off x="2418156" y="2512881"/>
            <a:ext cx="2419926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lt"/>
              </a:rPr>
              <a:t>Notion</a:t>
            </a:r>
            <a:endParaRPr lang="ko-KR" sz="25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FF4856-3FB6-85F9-E937-9C5899E8AFC3}"/>
              </a:ext>
            </a:extLst>
          </p:cNvPr>
          <p:cNvSpPr txBox="1"/>
          <p:nvPr/>
        </p:nvSpPr>
        <p:spPr>
          <a:xfrm>
            <a:off x="5071598" y="2512880"/>
            <a:ext cx="2258291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5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lt"/>
              </a:rPr>
              <a:t>Github</a:t>
            </a:r>
            <a:endParaRPr lang="ko-KR" sz="25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10E0151-7877-AA7C-1B59-F78DA932E097}"/>
              </a:ext>
            </a:extLst>
          </p:cNvPr>
          <p:cNvSpPr txBox="1"/>
          <p:nvPr/>
        </p:nvSpPr>
        <p:spPr>
          <a:xfrm>
            <a:off x="7785447" y="2512880"/>
            <a:ext cx="2250593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lt"/>
              </a:rPr>
              <a:t>Discord</a:t>
            </a:r>
            <a:endParaRPr lang="en-US" altLang="ko-KR" sz="25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" name="모서리가 둥근 직사각형 16">
            <a:extLst>
              <a:ext uri="{FF2B5EF4-FFF2-40B4-BE49-F238E27FC236}">
                <a16:creationId xmlns:a16="http://schemas.microsoft.com/office/drawing/2014/main" id="{375ECA8E-D18B-DB4B-9056-35FCF4A3B13B}"/>
              </a:ext>
            </a:extLst>
          </p:cNvPr>
          <p:cNvSpPr/>
          <p:nvPr/>
        </p:nvSpPr>
        <p:spPr>
          <a:xfrm>
            <a:off x="2418156" y="334403"/>
            <a:ext cx="4460164" cy="115474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000"/>
          </a:p>
        </p:txBody>
      </p:sp>
      <p:sp>
        <p:nvSpPr>
          <p:cNvPr id="7" name="모서리가 둥근 직사각형 20">
            <a:extLst>
              <a:ext uri="{FF2B5EF4-FFF2-40B4-BE49-F238E27FC236}">
                <a16:creationId xmlns:a16="http://schemas.microsoft.com/office/drawing/2014/main" id="{30785B2D-9740-88B9-40BD-496679B74B75}"/>
              </a:ext>
            </a:extLst>
          </p:cNvPr>
          <p:cNvSpPr/>
          <p:nvPr/>
        </p:nvSpPr>
        <p:spPr>
          <a:xfrm>
            <a:off x="631925" y="341091"/>
            <a:ext cx="5287876" cy="1154745"/>
          </a:xfrm>
          <a:prstGeom prst="roundRect">
            <a:avLst>
              <a:gd name="adj" fmla="val 50000"/>
            </a:avLst>
          </a:prstGeom>
          <a:solidFill>
            <a:srgbClr val="FF7C8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00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D89C2474-7F2F-C52F-576C-D7CD33BFA3FF}"/>
              </a:ext>
            </a:extLst>
          </p:cNvPr>
          <p:cNvSpPr/>
          <p:nvPr/>
        </p:nvSpPr>
        <p:spPr>
          <a:xfrm>
            <a:off x="795571" y="464759"/>
            <a:ext cx="933195" cy="93319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3000" b="1" dirty="0">
                <a:solidFill>
                  <a:srgbClr val="FF7C8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03</a:t>
            </a:r>
            <a:endParaRPr lang="ko-KR" altLang="en-US" sz="3000" b="1" dirty="0">
              <a:solidFill>
                <a:srgbClr val="FF7C8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FD4416F-C608-FAB5-27A6-229EFE788EA0}"/>
              </a:ext>
            </a:extLst>
          </p:cNvPr>
          <p:cNvSpPr/>
          <p:nvPr/>
        </p:nvSpPr>
        <p:spPr>
          <a:xfrm>
            <a:off x="2143436" y="372396"/>
            <a:ext cx="5068298" cy="91287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협업 도구</a:t>
            </a:r>
            <a:endParaRPr lang="en-US" sz="4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C73E35-DFC8-8C9A-D89E-7FDD7C262145}"/>
              </a:ext>
            </a:extLst>
          </p:cNvPr>
          <p:cNvSpPr txBox="1"/>
          <p:nvPr/>
        </p:nvSpPr>
        <p:spPr>
          <a:xfrm>
            <a:off x="11612880" y="6357203"/>
            <a:ext cx="57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20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438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60"/>
    </mc:Choice>
    <mc:Fallback xmlns="">
      <p:transition spd="slow" advTm="966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16">
            <a:extLst>
              <a:ext uri="{FF2B5EF4-FFF2-40B4-BE49-F238E27FC236}">
                <a16:creationId xmlns:a16="http://schemas.microsoft.com/office/drawing/2014/main" id="{5BD14601-1B2A-6F66-0B3C-1546A3F7839A}"/>
              </a:ext>
            </a:extLst>
          </p:cNvPr>
          <p:cNvSpPr/>
          <p:nvPr/>
        </p:nvSpPr>
        <p:spPr>
          <a:xfrm>
            <a:off x="2418156" y="334403"/>
            <a:ext cx="3799764" cy="113056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00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모서리가 둥근 직사각형 20">
            <a:extLst>
              <a:ext uri="{FF2B5EF4-FFF2-40B4-BE49-F238E27FC236}">
                <a16:creationId xmlns:a16="http://schemas.microsoft.com/office/drawing/2014/main" id="{721021BD-EDBC-9DE7-64B1-57E702851FD4}"/>
              </a:ext>
            </a:extLst>
          </p:cNvPr>
          <p:cNvSpPr/>
          <p:nvPr/>
        </p:nvSpPr>
        <p:spPr>
          <a:xfrm>
            <a:off x="631925" y="341091"/>
            <a:ext cx="4504920" cy="1130561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00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DCB07DAC-03AA-34EC-38F1-7930243565C5}"/>
              </a:ext>
            </a:extLst>
          </p:cNvPr>
          <p:cNvSpPr/>
          <p:nvPr/>
        </p:nvSpPr>
        <p:spPr>
          <a:xfrm>
            <a:off x="780177" y="449366"/>
            <a:ext cx="981152" cy="95415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3000" b="1">
                <a:solidFill>
                  <a:srgbClr val="92D05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04</a:t>
            </a:r>
            <a:endParaRPr lang="ko-KR" altLang="en-US" sz="3000" b="1">
              <a:solidFill>
                <a:srgbClr val="92D05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C467D80-A98F-2AF3-7BFF-08A3B169EFF1}"/>
              </a:ext>
            </a:extLst>
          </p:cNvPr>
          <p:cNvSpPr/>
          <p:nvPr/>
        </p:nvSpPr>
        <p:spPr>
          <a:xfrm>
            <a:off x="2093003" y="338114"/>
            <a:ext cx="4962154" cy="91287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기대 효과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F1C910A-AF28-9AED-7BFD-95D07E67F5A1}"/>
              </a:ext>
            </a:extLst>
          </p:cNvPr>
          <p:cNvSpPr txBox="1">
            <a:spLocks/>
          </p:cNvSpPr>
          <p:nvPr/>
        </p:nvSpPr>
        <p:spPr>
          <a:xfrm>
            <a:off x="6096000" y="2283720"/>
            <a:ext cx="5166360" cy="33111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5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어린이</a:t>
            </a:r>
            <a:r>
              <a:rPr lang="en-US" altLang="ko-KR" sz="2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sz="25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안전</a:t>
            </a:r>
            <a:r>
              <a:rPr lang="en-US" altLang="ko-KR" sz="2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sz="25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강화</a:t>
            </a:r>
            <a:endParaRPr lang="ko-KR" sz="25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교통</a:t>
            </a:r>
            <a:r>
              <a:rPr lang="en-US" altLang="ko-KR" sz="2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sz="25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관리</a:t>
            </a:r>
            <a:r>
              <a:rPr lang="en-US" altLang="ko-KR" sz="2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sz="25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개선</a:t>
            </a:r>
            <a:endParaRPr lang="en-US" altLang="ko-KR" sz="25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데이터</a:t>
            </a:r>
            <a:r>
              <a:rPr lang="en-US" altLang="ko-KR" sz="2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sz="25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기반</a:t>
            </a:r>
            <a:r>
              <a:rPr lang="en-US" altLang="ko-KR" sz="2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sz="25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정책</a:t>
            </a:r>
            <a:r>
              <a:rPr lang="en-US" altLang="ko-KR" sz="2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sz="25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수립</a:t>
            </a:r>
            <a:endParaRPr lang="en-US" altLang="ko-KR" sz="25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2E227F2-E915-20F6-54BB-9454BF0095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1551" y="2711189"/>
            <a:ext cx="2456180" cy="24561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4A6C2D-4135-42C3-B956-6B04D230399F}"/>
              </a:ext>
            </a:extLst>
          </p:cNvPr>
          <p:cNvSpPr txBox="1"/>
          <p:nvPr/>
        </p:nvSpPr>
        <p:spPr>
          <a:xfrm>
            <a:off x="11612880" y="6357203"/>
            <a:ext cx="57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21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395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89"/>
    </mc:Choice>
    <mc:Fallback xmlns="">
      <p:transition spd="slow" advTm="21189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F1C910A-AF28-9AED-7BFD-95D07E67F5A1}"/>
              </a:ext>
            </a:extLst>
          </p:cNvPr>
          <p:cNvSpPr txBox="1">
            <a:spLocks/>
          </p:cNvSpPr>
          <p:nvPr/>
        </p:nvSpPr>
        <p:spPr>
          <a:xfrm>
            <a:off x="838200" y="1253331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en-US" altLang="ko-KR" sz="4500" dirty="0" err="1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감사합니다</a:t>
            </a:r>
            <a:endParaRPr lang="en-US" altLang="ko-KR" sz="45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7697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77"/>
    </mc:Choice>
    <mc:Fallback xmlns="">
      <p:transition spd="slow" advTm="6577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모서리가 둥근 직사각형 16">
            <a:extLst>
              <a:ext uri="{FF2B5EF4-FFF2-40B4-BE49-F238E27FC236}">
                <a16:creationId xmlns:a16="http://schemas.microsoft.com/office/drawing/2014/main" id="{F45FF45E-A468-F90C-AD0C-1D00C0CFEDB7}"/>
              </a:ext>
            </a:extLst>
          </p:cNvPr>
          <p:cNvSpPr/>
          <p:nvPr/>
        </p:nvSpPr>
        <p:spPr>
          <a:xfrm>
            <a:off x="2418157" y="334403"/>
            <a:ext cx="6685204" cy="115085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모서리가 둥근 직사각형 17">
            <a:extLst>
              <a:ext uri="{FF2B5EF4-FFF2-40B4-BE49-F238E27FC236}">
                <a16:creationId xmlns:a16="http://schemas.microsoft.com/office/drawing/2014/main" id="{6C4F764A-8CA1-ADD0-1840-FF6DF922C342}"/>
              </a:ext>
            </a:extLst>
          </p:cNvPr>
          <p:cNvSpPr/>
          <p:nvPr/>
        </p:nvSpPr>
        <p:spPr>
          <a:xfrm>
            <a:off x="646819" y="308524"/>
            <a:ext cx="7447987" cy="1150859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85633DCD-4B25-5ADA-8577-777CCDFF1D01}"/>
              </a:ext>
            </a:extLst>
          </p:cNvPr>
          <p:cNvSpPr/>
          <p:nvPr/>
        </p:nvSpPr>
        <p:spPr>
          <a:xfrm>
            <a:off x="810465" y="411221"/>
            <a:ext cx="1009532" cy="96483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b="1">
                <a:solidFill>
                  <a:srgbClr val="FFC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01</a:t>
            </a:r>
            <a:endParaRPr lang="ko-KR" altLang="en-US" sz="3000" b="1">
              <a:solidFill>
                <a:srgbClr val="FFC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7A0EA17E-3D07-3F62-ECB4-773B25844A48}"/>
              </a:ext>
            </a:extLst>
          </p:cNvPr>
          <p:cNvSpPr/>
          <p:nvPr/>
        </p:nvSpPr>
        <p:spPr>
          <a:xfrm>
            <a:off x="1967755" y="358447"/>
            <a:ext cx="6590408" cy="91287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어린이 보호구역 사고</a:t>
            </a:r>
          </a:p>
        </p:txBody>
      </p:sp>
      <p:pic>
        <p:nvPicPr>
          <p:cNvPr id="2" name="그림 3" descr="텍스트, 스크린샷, 도표, 폰트이(가) 표시된 사진&#10;&#10;자동 생성된 설명">
            <a:extLst>
              <a:ext uri="{FF2B5EF4-FFF2-40B4-BE49-F238E27FC236}">
                <a16:creationId xmlns:a16="http://schemas.microsoft.com/office/drawing/2014/main" id="{5B36B759-05CE-1C6B-0D5A-5ED12254B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824" y="1929716"/>
            <a:ext cx="4247829" cy="3775851"/>
          </a:xfrm>
          <a:prstGeom prst="rect">
            <a:avLst/>
          </a:prstGeom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그림 7" descr="텍스트, 차량, 스크린샷, 자동차이(가) 표시된 사진&#10;&#10;자동 생성된 설명">
            <a:extLst>
              <a:ext uri="{FF2B5EF4-FFF2-40B4-BE49-F238E27FC236}">
                <a16:creationId xmlns:a16="http://schemas.microsoft.com/office/drawing/2014/main" id="{EC715B82-9559-3CE6-0313-1505082285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0639" y="1929717"/>
            <a:ext cx="4395048" cy="3775850"/>
          </a:xfrm>
          <a:prstGeom prst="rect">
            <a:avLst/>
          </a:prstGeom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A09DF06-F593-8216-FAC3-57D3845538DD}"/>
              </a:ext>
            </a:extLst>
          </p:cNvPr>
          <p:cNvSpPr txBox="1"/>
          <p:nvPr/>
        </p:nvSpPr>
        <p:spPr>
          <a:xfrm>
            <a:off x="11612880" y="6357203"/>
            <a:ext cx="57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7368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274"/>
    </mc:Choice>
    <mc:Fallback xmlns="">
      <p:transition spd="slow" advTm="17274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F10433-C0F4-BA23-C631-577B474E3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187" y="1809522"/>
            <a:ext cx="8529320" cy="43513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25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지형지물에 의한 사각지대 </a:t>
            </a:r>
            <a:endParaRPr lang="en-US" altLang="ko-KR" sz="25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(</a:t>
            </a:r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교차로</a:t>
            </a:r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우회전</a:t>
            </a:r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비보호 좌회전</a:t>
            </a:r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경사가 심한 언덕길 등</a:t>
            </a:r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00000"/>
              </a:lnSpc>
            </a:pPr>
            <a:r>
              <a:rPr lang="ko-KR" altLang="en-US" sz="25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인공적인 사각지대 </a:t>
            </a:r>
            <a:endParaRPr lang="en-US" altLang="ko-KR" sz="25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(</a:t>
            </a:r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불법 </a:t>
            </a:r>
            <a:r>
              <a:rPr lang="ko-KR" altLang="en-US" sz="2000" dirty="0" err="1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주정차</a:t>
            </a:r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차량으로 인한 사각지대 등</a:t>
            </a:r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00000"/>
              </a:lnSpc>
            </a:pPr>
            <a:r>
              <a:rPr lang="ko-KR" altLang="en-US" sz="25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신호가 없는 횡단보도</a:t>
            </a:r>
            <a:endParaRPr lang="en-US" altLang="ko-KR" sz="25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ko-KR" altLang="en-US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00000"/>
              </a:lnSpc>
            </a:pPr>
            <a:r>
              <a:rPr lang="ko-KR" altLang="en-US" sz="25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학교 정문 근처 어디로 튈지 모르는 아이들</a:t>
            </a:r>
            <a:endParaRPr lang="en-US" altLang="ko-KR" sz="25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" name="모서리가 둥근 직사각형 16">
            <a:extLst>
              <a:ext uri="{FF2B5EF4-FFF2-40B4-BE49-F238E27FC236}">
                <a16:creationId xmlns:a16="http://schemas.microsoft.com/office/drawing/2014/main" id="{655E94CC-56A4-12F9-834F-7B5EF076C8FA}"/>
              </a:ext>
            </a:extLst>
          </p:cNvPr>
          <p:cNvSpPr/>
          <p:nvPr/>
        </p:nvSpPr>
        <p:spPr>
          <a:xfrm>
            <a:off x="2418157" y="334403"/>
            <a:ext cx="6685204" cy="115085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모서리가 둥근 직사각형 17">
            <a:extLst>
              <a:ext uri="{FF2B5EF4-FFF2-40B4-BE49-F238E27FC236}">
                <a16:creationId xmlns:a16="http://schemas.microsoft.com/office/drawing/2014/main" id="{5D3FA2C7-7541-CEAD-B00E-161C1160B5F7}"/>
              </a:ext>
            </a:extLst>
          </p:cNvPr>
          <p:cNvSpPr/>
          <p:nvPr/>
        </p:nvSpPr>
        <p:spPr>
          <a:xfrm>
            <a:off x="646819" y="308524"/>
            <a:ext cx="7447987" cy="1150859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294A1617-5115-1F30-E908-905814609FC6}"/>
              </a:ext>
            </a:extLst>
          </p:cNvPr>
          <p:cNvSpPr/>
          <p:nvPr/>
        </p:nvSpPr>
        <p:spPr>
          <a:xfrm>
            <a:off x="810465" y="411221"/>
            <a:ext cx="1009532" cy="96483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b="1">
                <a:solidFill>
                  <a:srgbClr val="FFC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01</a:t>
            </a:r>
            <a:endParaRPr lang="ko-KR" altLang="en-US" sz="3000" b="1">
              <a:solidFill>
                <a:srgbClr val="FFC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4917218-487F-6FAD-6D4F-CA6A376B4991}"/>
              </a:ext>
            </a:extLst>
          </p:cNvPr>
          <p:cNvSpPr/>
          <p:nvPr/>
        </p:nvSpPr>
        <p:spPr>
          <a:xfrm>
            <a:off x="1983643" y="334403"/>
            <a:ext cx="6590408" cy="91287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어린이 사고의 주요 원인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A8355D-9068-58BE-8544-4B5A65F3E5BA}"/>
              </a:ext>
            </a:extLst>
          </p:cNvPr>
          <p:cNvSpPr txBox="1"/>
          <p:nvPr/>
        </p:nvSpPr>
        <p:spPr>
          <a:xfrm>
            <a:off x="11612880" y="6357203"/>
            <a:ext cx="57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4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5700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760"/>
    </mc:Choice>
    <mc:Fallback xmlns="">
      <p:transition spd="slow" advTm="1476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5" descr="텍스트, 스크린샷, 폰트, 메뉴이(가) 표시된 사진&#10;&#10;자동 생성된 설명">
            <a:extLst>
              <a:ext uri="{FF2B5EF4-FFF2-40B4-BE49-F238E27FC236}">
                <a16:creationId xmlns:a16="http://schemas.microsoft.com/office/drawing/2014/main" id="{A9D7F9DF-220E-F0A9-6B85-C4A923E4DE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9865" y="1883569"/>
            <a:ext cx="7572270" cy="4257745"/>
          </a:xfrm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모서리가 둥근 직사각형 16">
            <a:extLst>
              <a:ext uri="{FF2B5EF4-FFF2-40B4-BE49-F238E27FC236}">
                <a16:creationId xmlns:a16="http://schemas.microsoft.com/office/drawing/2014/main" id="{6454CF29-5B15-258B-2FCE-2D7A17A7B7AF}"/>
              </a:ext>
            </a:extLst>
          </p:cNvPr>
          <p:cNvSpPr/>
          <p:nvPr/>
        </p:nvSpPr>
        <p:spPr>
          <a:xfrm>
            <a:off x="2418157" y="334403"/>
            <a:ext cx="6685204" cy="115085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모서리가 둥근 직사각형 17">
            <a:extLst>
              <a:ext uri="{FF2B5EF4-FFF2-40B4-BE49-F238E27FC236}">
                <a16:creationId xmlns:a16="http://schemas.microsoft.com/office/drawing/2014/main" id="{A100D449-0905-4F0E-92E7-619C7E567676}"/>
              </a:ext>
            </a:extLst>
          </p:cNvPr>
          <p:cNvSpPr/>
          <p:nvPr/>
        </p:nvSpPr>
        <p:spPr>
          <a:xfrm>
            <a:off x="646819" y="308524"/>
            <a:ext cx="7447987" cy="1150859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28299D37-C54E-5B23-A9E5-A2BD60703DC8}"/>
              </a:ext>
            </a:extLst>
          </p:cNvPr>
          <p:cNvSpPr/>
          <p:nvPr/>
        </p:nvSpPr>
        <p:spPr>
          <a:xfrm>
            <a:off x="810465" y="411221"/>
            <a:ext cx="1009532" cy="96483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b="1">
                <a:solidFill>
                  <a:srgbClr val="FFC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01</a:t>
            </a:r>
            <a:endParaRPr lang="ko-KR" altLang="en-US" sz="3000" b="1">
              <a:solidFill>
                <a:srgbClr val="FFC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AD5774E-04BB-EF6F-5AA1-6FDD19E5C8BD}"/>
              </a:ext>
            </a:extLst>
          </p:cNvPr>
          <p:cNvSpPr/>
          <p:nvPr/>
        </p:nvSpPr>
        <p:spPr>
          <a:xfrm>
            <a:off x="1983643" y="334403"/>
            <a:ext cx="6590408" cy="91287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기업 소개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3F3945-1E1D-971E-B6B1-788F78100E78}"/>
              </a:ext>
            </a:extLst>
          </p:cNvPr>
          <p:cNvSpPr txBox="1"/>
          <p:nvPr/>
        </p:nvSpPr>
        <p:spPr>
          <a:xfrm>
            <a:off x="11612880" y="6357203"/>
            <a:ext cx="57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5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2363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607"/>
    </mc:Choice>
    <mc:Fallback xmlns="">
      <p:transition spd="slow" advTm="15607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4" descr="텍스트, 드레스, 스크린샷, 의류이(가) 표시된 사진&#10;&#10;자동 생성된 설명">
            <a:extLst>
              <a:ext uri="{FF2B5EF4-FFF2-40B4-BE49-F238E27FC236}">
                <a16:creationId xmlns:a16="http://schemas.microsoft.com/office/drawing/2014/main" id="{9E1385A1-AE13-320A-2DC6-E8E160AD0F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28646" y="1936829"/>
            <a:ext cx="9534707" cy="4104394"/>
          </a:xfrm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모서리가 둥근 직사각형 16">
            <a:extLst>
              <a:ext uri="{FF2B5EF4-FFF2-40B4-BE49-F238E27FC236}">
                <a16:creationId xmlns:a16="http://schemas.microsoft.com/office/drawing/2014/main" id="{CCEDE69A-F2B6-59DE-35B3-D37A18453B45}"/>
              </a:ext>
            </a:extLst>
          </p:cNvPr>
          <p:cNvSpPr/>
          <p:nvPr/>
        </p:nvSpPr>
        <p:spPr>
          <a:xfrm>
            <a:off x="2418157" y="334403"/>
            <a:ext cx="6685204" cy="115085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모서리가 둥근 직사각형 17">
            <a:extLst>
              <a:ext uri="{FF2B5EF4-FFF2-40B4-BE49-F238E27FC236}">
                <a16:creationId xmlns:a16="http://schemas.microsoft.com/office/drawing/2014/main" id="{E638F9EC-F6DE-8569-90BE-A351050F92CC}"/>
              </a:ext>
            </a:extLst>
          </p:cNvPr>
          <p:cNvSpPr/>
          <p:nvPr/>
        </p:nvSpPr>
        <p:spPr>
          <a:xfrm>
            <a:off x="646819" y="308524"/>
            <a:ext cx="7447987" cy="1150859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75E92A9-0B40-B8C0-D5CD-5E3EC5CD1935}"/>
              </a:ext>
            </a:extLst>
          </p:cNvPr>
          <p:cNvSpPr/>
          <p:nvPr/>
        </p:nvSpPr>
        <p:spPr>
          <a:xfrm>
            <a:off x="810465" y="411221"/>
            <a:ext cx="1009532" cy="96483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b="1">
                <a:solidFill>
                  <a:srgbClr val="FFC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01</a:t>
            </a:r>
            <a:endParaRPr lang="ko-KR" altLang="en-US" sz="3000" b="1">
              <a:solidFill>
                <a:srgbClr val="FFC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4BBEAF6-6360-4439-0F8F-5CAF3F127EE6}"/>
              </a:ext>
            </a:extLst>
          </p:cNvPr>
          <p:cNvSpPr/>
          <p:nvPr/>
        </p:nvSpPr>
        <p:spPr>
          <a:xfrm>
            <a:off x="1983643" y="334403"/>
            <a:ext cx="6590408" cy="91287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스마트 아이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28AC35-CABD-504E-0CE2-44EC84C0796B}"/>
              </a:ext>
            </a:extLst>
          </p:cNvPr>
          <p:cNvSpPr txBox="1"/>
          <p:nvPr/>
        </p:nvSpPr>
        <p:spPr>
          <a:xfrm>
            <a:off x="11612880" y="6357203"/>
            <a:ext cx="57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6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05831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750"/>
    </mc:Choice>
    <mc:Fallback xmlns="">
      <p:transition spd="slow" advTm="1875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5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3F50149F-5B71-C44B-0A1A-C413AE9E52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37"/>
          <a:stretch/>
        </p:blipFill>
        <p:spPr>
          <a:xfrm>
            <a:off x="1629824" y="1945865"/>
            <a:ext cx="8932351" cy="4231382"/>
          </a:xfrm>
          <a:prstGeom prst="rect">
            <a:avLst/>
          </a:prstGeom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모서리가 둥근 직사각형 16">
            <a:extLst>
              <a:ext uri="{FF2B5EF4-FFF2-40B4-BE49-F238E27FC236}">
                <a16:creationId xmlns:a16="http://schemas.microsoft.com/office/drawing/2014/main" id="{CCEDE69A-F2B6-59DE-35B3-D37A18453B45}"/>
              </a:ext>
            </a:extLst>
          </p:cNvPr>
          <p:cNvSpPr/>
          <p:nvPr/>
        </p:nvSpPr>
        <p:spPr>
          <a:xfrm>
            <a:off x="2418157" y="334403"/>
            <a:ext cx="6685204" cy="115085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모서리가 둥근 직사각형 17">
            <a:extLst>
              <a:ext uri="{FF2B5EF4-FFF2-40B4-BE49-F238E27FC236}">
                <a16:creationId xmlns:a16="http://schemas.microsoft.com/office/drawing/2014/main" id="{E638F9EC-F6DE-8569-90BE-A351050F92CC}"/>
              </a:ext>
            </a:extLst>
          </p:cNvPr>
          <p:cNvSpPr/>
          <p:nvPr/>
        </p:nvSpPr>
        <p:spPr>
          <a:xfrm>
            <a:off x="646819" y="308524"/>
            <a:ext cx="7447987" cy="1150859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75E92A9-0B40-B8C0-D5CD-5E3EC5CD1935}"/>
              </a:ext>
            </a:extLst>
          </p:cNvPr>
          <p:cNvSpPr/>
          <p:nvPr/>
        </p:nvSpPr>
        <p:spPr>
          <a:xfrm>
            <a:off x="810465" y="411221"/>
            <a:ext cx="1009532" cy="96483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b="1">
                <a:solidFill>
                  <a:srgbClr val="FFC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01</a:t>
            </a:r>
            <a:endParaRPr lang="ko-KR" altLang="en-US" sz="3000" b="1">
              <a:solidFill>
                <a:srgbClr val="FFC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4BBEAF6-6360-4439-0F8F-5CAF3F127EE6}"/>
              </a:ext>
            </a:extLst>
          </p:cNvPr>
          <p:cNvSpPr/>
          <p:nvPr/>
        </p:nvSpPr>
        <p:spPr>
          <a:xfrm>
            <a:off x="1983643" y="334403"/>
            <a:ext cx="6590408" cy="91287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스마트 아이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8E7E62-804E-B499-D77A-894FBDDCDED6}"/>
              </a:ext>
            </a:extLst>
          </p:cNvPr>
          <p:cNvSpPr txBox="1"/>
          <p:nvPr/>
        </p:nvSpPr>
        <p:spPr>
          <a:xfrm>
            <a:off x="11612880" y="6357203"/>
            <a:ext cx="57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7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2963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38"/>
    </mc:Choice>
    <mc:Fallback xmlns="">
      <p:transition spd="slow" advTm="11838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6" descr="야외, 스크린샷, 건물, 주변지역이(가) 표시된 사진&#10;&#10;자동 생성된 설명">
            <a:extLst>
              <a:ext uri="{FF2B5EF4-FFF2-40B4-BE49-F238E27FC236}">
                <a16:creationId xmlns:a16="http://schemas.microsoft.com/office/drawing/2014/main" id="{CB0421A9-0E16-3CE1-1C9D-FE4230161E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48" r="63" b="165"/>
          <a:stretch/>
        </p:blipFill>
        <p:spPr>
          <a:xfrm>
            <a:off x="1408342" y="2198159"/>
            <a:ext cx="9375315" cy="3942485"/>
          </a:xfrm>
          <a:prstGeom prst="rect">
            <a:avLst/>
          </a:prstGeom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모서리가 둥근 직사각형 16">
            <a:extLst>
              <a:ext uri="{FF2B5EF4-FFF2-40B4-BE49-F238E27FC236}">
                <a16:creationId xmlns:a16="http://schemas.microsoft.com/office/drawing/2014/main" id="{CCEDE69A-F2B6-59DE-35B3-D37A18453B45}"/>
              </a:ext>
            </a:extLst>
          </p:cNvPr>
          <p:cNvSpPr/>
          <p:nvPr/>
        </p:nvSpPr>
        <p:spPr>
          <a:xfrm>
            <a:off x="2418157" y="334403"/>
            <a:ext cx="6685204" cy="115085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모서리가 둥근 직사각형 17">
            <a:extLst>
              <a:ext uri="{FF2B5EF4-FFF2-40B4-BE49-F238E27FC236}">
                <a16:creationId xmlns:a16="http://schemas.microsoft.com/office/drawing/2014/main" id="{E638F9EC-F6DE-8569-90BE-A351050F92CC}"/>
              </a:ext>
            </a:extLst>
          </p:cNvPr>
          <p:cNvSpPr/>
          <p:nvPr/>
        </p:nvSpPr>
        <p:spPr>
          <a:xfrm>
            <a:off x="646819" y="308524"/>
            <a:ext cx="7447987" cy="1150859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75E92A9-0B40-B8C0-D5CD-5E3EC5CD1935}"/>
              </a:ext>
            </a:extLst>
          </p:cNvPr>
          <p:cNvSpPr/>
          <p:nvPr/>
        </p:nvSpPr>
        <p:spPr>
          <a:xfrm>
            <a:off x="810465" y="411221"/>
            <a:ext cx="1009532" cy="96483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b="1">
                <a:solidFill>
                  <a:srgbClr val="FFC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01</a:t>
            </a:r>
            <a:endParaRPr lang="ko-KR" altLang="en-US" sz="3000" b="1">
              <a:solidFill>
                <a:srgbClr val="FFC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4BBEAF6-6360-4439-0F8F-5CAF3F127EE6}"/>
              </a:ext>
            </a:extLst>
          </p:cNvPr>
          <p:cNvSpPr/>
          <p:nvPr/>
        </p:nvSpPr>
        <p:spPr>
          <a:xfrm>
            <a:off x="1983643" y="334403"/>
            <a:ext cx="6590408" cy="91287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스마트 아이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8CB96E-1BB0-16C0-C7C5-723D4BBD47E5}"/>
              </a:ext>
            </a:extLst>
          </p:cNvPr>
          <p:cNvSpPr txBox="1"/>
          <p:nvPr/>
        </p:nvSpPr>
        <p:spPr>
          <a:xfrm>
            <a:off x="11612880" y="6357203"/>
            <a:ext cx="57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8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6387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08"/>
    </mc:Choice>
    <mc:Fallback xmlns="">
      <p:transition spd="slow" advTm="11008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7" descr="텍스트, 야외, 나무, 광고판이(가) 표시된 사진&#10;&#10;자동 생성된 설명">
            <a:extLst>
              <a:ext uri="{FF2B5EF4-FFF2-40B4-BE49-F238E27FC236}">
                <a16:creationId xmlns:a16="http://schemas.microsoft.com/office/drawing/2014/main" id="{A934AC1F-E871-42CA-00C2-C938331C0B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01" r="-58"/>
          <a:stretch/>
        </p:blipFill>
        <p:spPr>
          <a:xfrm>
            <a:off x="1461687" y="1993410"/>
            <a:ext cx="9268625" cy="3931227"/>
          </a:xfrm>
          <a:prstGeom prst="rect">
            <a:avLst/>
          </a:prstGeom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모서리가 둥근 직사각형 16">
            <a:extLst>
              <a:ext uri="{FF2B5EF4-FFF2-40B4-BE49-F238E27FC236}">
                <a16:creationId xmlns:a16="http://schemas.microsoft.com/office/drawing/2014/main" id="{CCEDE69A-F2B6-59DE-35B3-D37A18453B45}"/>
              </a:ext>
            </a:extLst>
          </p:cNvPr>
          <p:cNvSpPr/>
          <p:nvPr/>
        </p:nvSpPr>
        <p:spPr>
          <a:xfrm>
            <a:off x="2418157" y="334403"/>
            <a:ext cx="6685204" cy="115085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모서리가 둥근 직사각형 17">
            <a:extLst>
              <a:ext uri="{FF2B5EF4-FFF2-40B4-BE49-F238E27FC236}">
                <a16:creationId xmlns:a16="http://schemas.microsoft.com/office/drawing/2014/main" id="{E638F9EC-F6DE-8569-90BE-A351050F92CC}"/>
              </a:ext>
            </a:extLst>
          </p:cNvPr>
          <p:cNvSpPr/>
          <p:nvPr/>
        </p:nvSpPr>
        <p:spPr>
          <a:xfrm>
            <a:off x="646819" y="308524"/>
            <a:ext cx="7447987" cy="1150859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75E92A9-0B40-B8C0-D5CD-5E3EC5CD1935}"/>
              </a:ext>
            </a:extLst>
          </p:cNvPr>
          <p:cNvSpPr/>
          <p:nvPr/>
        </p:nvSpPr>
        <p:spPr>
          <a:xfrm>
            <a:off x="810465" y="411221"/>
            <a:ext cx="1009532" cy="96483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b="1">
                <a:solidFill>
                  <a:srgbClr val="FFC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01</a:t>
            </a:r>
            <a:endParaRPr lang="ko-KR" altLang="en-US" sz="3000" b="1">
              <a:solidFill>
                <a:srgbClr val="FFC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4BBEAF6-6360-4439-0F8F-5CAF3F127EE6}"/>
              </a:ext>
            </a:extLst>
          </p:cNvPr>
          <p:cNvSpPr/>
          <p:nvPr/>
        </p:nvSpPr>
        <p:spPr>
          <a:xfrm>
            <a:off x="1983643" y="334403"/>
            <a:ext cx="6590408" cy="91287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스마트 아이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328280-A8E7-CF36-D5EF-87C54BE92DB9}"/>
              </a:ext>
            </a:extLst>
          </p:cNvPr>
          <p:cNvSpPr txBox="1"/>
          <p:nvPr/>
        </p:nvSpPr>
        <p:spPr>
          <a:xfrm>
            <a:off x="11612880" y="6357203"/>
            <a:ext cx="57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9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889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91"/>
    </mc:Choice>
    <mc:Fallback xmlns="">
      <p:transition spd="slow" advTm="12191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7E58DAA7D2637646B57353C96D120FDD" ma:contentTypeVersion="0" ma:contentTypeDescription="새 문서를 만듭니다." ma:contentTypeScope="" ma:versionID="c878df9f5f1027d3d01553ce20ce51e5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9592ae2dd46fbd6ce9cef19cd583f435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87B6A4C-05BF-4B62-B628-E39B85ED318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EBAB7F1-2179-4B0A-A5DC-D70F3F994378}">
  <ds:schemaRefs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purl.org/dc/dcmitype/"/>
    <ds:schemaRef ds:uri="http://purl.org/dc/terms/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40EB760-2602-44D2-825E-041BA9D9433D}">
  <ds:schemaRefs>
    <ds:schemaRef ds:uri="http://purl.org/dc/elements/1.1/"/>
    <ds:schemaRef ds:uri="http://purl.org/dc/terms/"/>
    <ds:schemaRef ds:uri="http://schemas.microsoft.com/internal/obd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787</TotalTime>
  <Words>412</Words>
  <Application>Microsoft Office PowerPoint</Application>
  <PresentationFormat>와이드스크린</PresentationFormat>
  <Paragraphs>133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22</vt:i4>
      </vt:variant>
    </vt:vector>
  </HeadingPairs>
  <TitlesOfParts>
    <vt:vector size="33" baseType="lpstr">
      <vt:lpstr>Noto Sans KR</vt:lpstr>
      <vt:lpstr>맑은 고딕</vt:lpstr>
      <vt:lpstr>에스코어 드림 4 Regular</vt:lpstr>
      <vt:lpstr>에스코어 드림 5 Medium</vt:lpstr>
      <vt:lpstr>에스코어 드림 6 Bold</vt:lpstr>
      <vt:lpstr>Arial</vt:lpstr>
      <vt:lpstr>Calibri</vt:lpstr>
      <vt:lpstr>Calibri Light</vt:lpstr>
      <vt:lpstr>Century Gothic</vt:lpstr>
      <vt:lpstr>Office Theme</vt:lpstr>
      <vt:lpstr>Office 테마</vt:lpstr>
      <vt:lpstr>실시간 관제 플랫폼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이윤서</dc:creator>
  <cp:lastModifiedBy>wandong</cp:lastModifiedBy>
  <cp:revision>9</cp:revision>
  <dcterms:created xsi:type="dcterms:W3CDTF">2023-07-05T05:36:21Z</dcterms:created>
  <dcterms:modified xsi:type="dcterms:W3CDTF">2023-07-06T06:17:54Z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0x0101007E58DAA7D2637646B57353C96D120FDD</vt:lpwstr>
  </property>
</Properties>
</file>

<file path=docProps/thumbnail.jpeg>
</file>